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351" r:id="rId4"/>
    <p:sldId id="352" r:id="rId5"/>
    <p:sldId id="353" r:id="rId6"/>
    <p:sldId id="354" r:id="rId7"/>
    <p:sldId id="355" r:id="rId8"/>
    <p:sldId id="356" r:id="rId9"/>
    <p:sldId id="357" r:id="rId10"/>
    <p:sldId id="358" r:id="rId11"/>
    <p:sldId id="359" r:id="rId12"/>
    <p:sldId id="35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DC6192-B410-4721-B366-987BEE569E5D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0AB793-56E8-4D24-94A2-1A9DAFFC0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421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B451A-67C2-4E52-97BD-3C6225729FA5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E1AC9-5FB8-4175-B419-E71B50BFE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6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B451A-67C2-4E52-97BD-3C6225729FA5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E1AC9-5FB8-4175-B419-E71B50BFE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498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B451A-67C2-4E52-97BD-3C6225729FA5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E1AC9-5FB8-4175-B419-E71B50BFE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208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B451A-67C2-4E52-97BD-3C6225729FA5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E1AC9-5FB8-4175-B419-E71B50BFE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786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B451A-67C2-4E52-97BD-3C6225729FA5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E1AC9-5FB8-4175-B419-E71B50BFE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157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B451A-67C2-4E52-97BD-3C6225729FA5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E1AC9-5FB8-4175-B419-E71B50BFE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822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B451A-67C2-4E52-97BD-3C6225729FA5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E1AC9-5FB8-4175-B419-E71B50BFE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796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B451A-67C2-4E52-97BD-3C6225729FA5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E1AC9-5FB8-4175-B419-E71B50BFE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648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B451A-67C2-4E52-97BD-3C6225729FA5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E1AC9-5FB8-4175-B419-E71B50BFE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162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B451A-67C2-4E52-97BD-3C6225729FA5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E1AC9-5FB8-4175-B419-E71B50BFE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250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B451A-67C2-4E52-97BD-3C6225729FA5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E1AC9-5FB8-4175-B419-E71B50BFE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480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B451A-67C2-4E52-97BD-3C6225729FA5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E1AC9-5FB8-4175-B419-E71B50BFE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119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773546" y="4803420"/>
            <a:ext cx="4418454" cy="2054581"/>
          </a:xfrm>
          <a:custGeom>
            <a:avLst/>
            <a:gdLst/>
            <a:ahLst/>
            <a:cxnLst/>
            <a:rect l="l" t="t" r="r" b="b"/>
            <a:pathLst>
              <a:path w="6627681" h="3081871">
                <a:moveTo>
                  <a:pt x="0" y="0"/>
                </a:moveTo>
                <a:lnTo>
                  <a:pt x="6627681" y="0"/>
                </a:lnTo>
                <a:lnTo>
                  <a:pt x="6627681" y="3081871"/>
                </a:lnTo>
                <a:lnTo>
                  <a:pt x="0" y="30818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0" y="0"/>
            <a:ext cx="4418454" cy="2054581"/>
          </a:xfrm>
          <a:custGeom>
            <a:avLst/>
            <a:gdLst/>
            <a:ahLst/>
            <a:cxnLst/>
            <a:rect l="l" t="t" r="r" b="b"/>
            <a:pathLst>
              <a:path w="6627681" h="3081871">
                <a:moveTo>
                  <a:pt x="6627681" y="3081871"/>
                </a:moveTo>
                <a:lnTo>
                  <a:pt x="0" y="3081871"/>
                </a:lnTo>
                <a:lnTo>
                  <a:pt x="0" y="0"/>
                </a:lnTo>
                <a:lnTo>
                  <a:pt x="6627681" y="0"/>
                </a:lnTo>
                <a:lnTo>
                  <a:pt x="6627681" y="308187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1018908" y="825836"/>
            <a:ext cx="10154185" cy="5206328"/>
          </a:xfrm>
          <a:custGeom>
            <a:avLst/>
            <a:gdLst/>
            <a:ahLst/>
            <a:cxnLst/>
            <a:rect l="l" t="t" r="r" b="b"/>
            <a:pathLst>
              <a:path w="15231278" h="7809492">
                <a:moveTo>
                  <a:pt x="15231278" y="0"/>
                </a:moveTo>
                <a:lnTo>
                  <a:pt x="0" y="0"/>
                </a:lnTo>
                <a:lnTo>
                  <a:pt x="0" y="7809492"/>
                </a:lnTo>
                <a:lnTo>
                  <a:pt x="15231278" y="7809492"/>
                </a:lnTo>
                <a:lnTo>
                  <a:pt x="1523127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00000">
            <a:off x="2298386" y="4169919"/>
            <a:ext cx="420369" cy="4424931"/>
          </a:xfrm>
          <a:custGeom>
            <a:avLst/>
            <a:gdLst/>
            <a:ahLst/>
            <a:cxnLst/>
            <a:rect l="l" t="t" r="r" b="b"/>
            <a:pathLst>
              <a:path w="630553" h="6637397">
                <a:moveTo>
                  <a:pt x="0" y="0"/>
                </a:moveTo>
                <a:lnTo>
                  <a:pt x="630552" y="0"/>
                </a:lnTo>
                <a:lnTo>
                  <a:pt x="630552" y="6637397"/>
                </a:lnTo>
                <a:lnTo>
                  <a:pt x="0" y="66373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00000" flipH="1" flipV="1">
            <a:off x="9442566" y="-1736850"/>
            <a:ext cx="420369" cy="4424931"/>
          </a:xfrm>
          <a:custGeom>
            <a:avLst/>
            <a:gdLst/>
            <a:ahLst/>
            <a:cxnLst/>
            <a:rect l="l" t="t" r="r" b="b"/>
            <a:pathLst>
              <a:path w="630553" h="6637397">
                <a:moveTo>
                  <a:pt x="630553" y="6637397"/>
                </a:moveTo>
                <a:lnTo>
                  <a:pt x="0" y="6637397"/>
                </a:lnTo>
                <a:lnTo>
                  <a:pt x="0" y="0"/>
                </a:lnTo>
                <a:lnTo>
                  <a:pt x="630553" y="0"/>
                </a:lnTo>
                <a:lnTo>
                  <a:pt x="630553" y="6637397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90629" y="2174436"/>
            <a:ext cx="11010739" cy="8098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90"/>
              </a:lnSpc>
            </a:pPr>
            <a:r>
              <a:rPr lang="en-US" sz="5334" dirty="0" err="1" smtClean="0">
                <a:solidFill>
                  <a:srgbClr val="000000"/>
                </a:solidFill>
                <a:latin typeface="Sergio Trendy"/>
                <a:ea typeface="Sergio Trendy"/>
                <a:cs typeface="Sergio Trendy"/>
                <a:sym typeface="Sergio Trendy"/>
              </a:rPr>
              <a:t>Kecemasan</a:t>
            </a:r>
            <a:endParaRPr lang="en-US" sz="5334" dirty="0">
              <a:solidFill>
                <a:srgbClr val="000000"/>
              </a:solidFill>
              <a:latin typeface="Sergio Trendy"/>
              <a:ea typeface="Sergio Trendy"/>
              <a:cs typeface="Sergio Trendy"/>
              <a:sym typeface="Sergio Trendy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018903" y="2966579"/>
            <a:ext cx="8154189" cy="4912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67"/>
              </a:lnSpc>
            </a:pPr>
            <a:r>
              <a:rPr lang="en-US" sz="2000" dirty="0" err="1">
                <a:solidFill>
                  <a:srgbClr val="000000"/>
                </a:solidFill>
                <a:latin typeface="Alata"/>
                <a:ea typeface="Alata"/>
                <a:cs typeface="Alata"/>
                <a:sym typeface="Alata"/>
              </a:rPr>
              <a:t>Yunita</a:t>
            </a:r>
            <a:r>
              <a:rPr lang="en-US" sz="2000" dirty="0">
                <a:solidFill>
                  <a:srgbClr val="000000"/>
                </a:solidFill>
                <a:latin typeface="Alata"/>
                <a:ea typeface="Alata"/>
                <a:cs typeface="Alata"/>
                <a:sym typeface="Alata"/>
              </a:rPr>
              <a:t> Victoria Natal,M.Psi.,</a:t>
            </a:r>
            <a:r>
              <a:rPr lang="en-US" sz="2000" dirty="0" err="1">
                <a:solidFill>
                  <a:srgbClr val="000000"/>
                </a:solidFill>
                <a:latin typeface="Alata"/>
                <a:ea typeface="Alata"/>
                <a:cs typeface="Alata"/>
                <a:sym typeface="Alata"/>
              </a:rPr>
              <a:t>Psikolog</a:t>
            </a:r>
            <a:endParaRPr lang="en-US" sz="2000" dirty="0">
              <a:solidFill>
                <a:srgbClr val="000000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  <p:extLst>
      <p:ext uri="{BB962C8B-B14F-4D97-AF65-F5344CB8AC3E}">
        <p14:creationId xmlns:p14="http://schemas.microsoft.com/office/powerpoint/2010/main" val="3630018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773546" y="4803420"/>
            <a:ext cx="4418454" cy="2054581"/>
          </a:xfrm>
          <a:custGeom>
            <a:avLst/>
            <a:gdLst/>
            <a:ahLst/>
            <a:cxnLst/>
            <a:rect l="l" t="t" r="r" b="b"/>
            <a:pathLst>
              <a:path w="6627681" h="3081871">
                <a:moveTo>
                  <a:pt x="0" y="0"/>
                </a:moveTo>
                <a:lnTo>
                  <a:pt x="6627681" y="0"/>
                </a:lnTo>
                <a:lnTo>
                  <a:pt x="6627681" y="3081871"/>
                </a:lnTo>
                <a:lnTo>
                  <a:pt x="0" y="30818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0" y="0"/>
            <a:ext cx="4418454" cy="2054581"/>
          </a:xfrm>
          <a:custGeom>
            <a:avLst/>
            <a:gdLst/>
            <a:ahLst/>
            <a:cxnLst/>
            <a:rect l="l" t="t" r="r" b="b"/>
            <a:pathLst>
              <a:path w="6627681" h="3081871">
                <a:moveTo>
                  <a:pt x="6627681" y="3081871"/>
                </a:moveTo>
                <a:lnTo>
                  <a:pt x="0" y="3081871"/>
                </a:lnTo>
                <a:lnTo>
                  <a:pt x="0" y="0"/>
                </a:lnTo>
                <a:lnTo>
                  <a:pt x="6627681" y="0"/>
                </a:lnTo>
                <a:lnTo>
                  <a:pt x="6627681" y="308187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2298386" y="4169919"/>
            <a:ext cx="420369" cy="4424931"/>
          </a:xfrm>
          <a:custGeom>
            <a:avLst/>
            <a:gdLst/>
            <a:ahLst/>
            <a:cxnLst/>
            <a:rect l="l" t="t" r="r" b="b"/>
            <a:pathLst>
              <a:path w="630553" h="6637397">
                <a:moveTo>
                  <a:pt x="0" y="0"/>
                </a:moveTo>
                <a:lnTo>
                  <a:pt x="630552" y="0"/>
                </a:lnTo>
                <a:lnTo>
                  <a:pt x="630552" y="6637397"/>
                </a:lnTo>
                <a:lnTo>
                  <a:pt x="0" y="66373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00000" flipH="1" flipV="1">
            <a:off x="9442566" y="-1736850"/>
            <a:ext cx="420369" cy="4424931"/>
          </a:xfrm>
          <a:custGeom>
            <a:avLst/>
            <a:gdLst/>
            <a:ahLst/>
            <a:cxnLst/>
            <a:rect l="l" t="t" r="r" b="b"/>
            <a:pathLst>
              <a:path w="630553" h="6637397">
                <a:moveTo>
                  <a:pt x="630553" y="6637397"/>
                </a:moveTo>
                <a:lnTo>
                  <a:pt x="0" y="6637397"/>
                </a:lnTo>
                <a:lnTo>
                  <a:pt x="0" y="0"/>
                </a:lnTo>
                <a:lnTo>
                  <a:pt x="630553" y="0"/>
                </a:lnTo>
                <a:lnTo>
                  <a:pt x="630553" y="663739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016259" y="598211"/>
            <a:ext cx="7826221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19"/>
              </a:lnSpc>
            </a:pPr>
            <a:r>
              <a:rPr lang="en-US" sz="4400" dirty="0" err="1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Pengertian</a:t>
            </a:r>
            <a:r>
              <a:rPr lang="en-US" sz="4400" dirty="0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Kecemasan</a:t>
            </a:r>
            <a:endParaRPr lang="en-US" sz="4400" dirty="0">
              <a:solidFill>
                <a:srgbClr val="000000"/>
              </a:solidFill>
              <a:latin typeface="Sergio Trendy" panose="020B0604020202020204" charset="0"/>
              <a:ea typeface="Sergio Trendy"/>
              <a:cs typeface="Sergio Trendy"/>
              <a:sym typeface="Sergio Trendy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918036" y="1317803"/>
            <a:ext cx="10720969" cy="4638860"/>
            <a:chOff x="0" y="0"/>
            <a:chExt cx="3683488" cy="150342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83488" cy="1503429"/>
            </a:xfrm>
            <a:custGeom>
              <a:avLst/>
              <a:gdLst/>
              <a:ahLst/>
              <a:cxnLst/>
              <a:rect l="l" t="t" r="r" b="b"/>
              <a:pathLst>
                <a:path w="3683488" h="1503429">
                  <a:moveTo>
                    <a:pt x="28231" y="0"/>
                  </a:moveTo>
                  <a:lnTo>
                    <a:pt x="3655256" y="0"/>
                  </a:lnTo>
                  <a:cubicBezTo>
                    <a:pt x="3670848" y="0"/>
                    <a:pt x="3683488" y="12640"/>
                    <a:pt x="3683488" y="28231"/>
                  </a:cubicBezTo>
                  <a:lnTo>
                    <a:pt x="3683488" y="1475198"/>
                  </a:lnTo>
                  <a:cubicBezTo>
                    <a:pt x="3683488" y="1490790"/>
                    <a:pt x="3670848" y="1503429"/>
                    <a:pt x="3655256" y="1503429"/>
                  </a:cubicBezTo>
                  <a:lnTo>
                    <a:pt x="28231" y="1503429"/>
                  </a:lnTo>
                  <a:cubicBezTo>
                    <a:pt x="12640" y="1503429"/>
                    <a:pt x="0" y="1490790"/>
                    <a:pt x="0" y="1475198"/>
                  </a:cubicBezTo>
                  <a:lnTo>
                    <a:pt x="0" y="28231"/>
                  </a:lnTo>
                  <a:cubicBezTo>
                    <a:pt x="0" y="12640"/>
                    <a:pt x="12640" y="0"/>
                    <a:pt x="28231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1C98ED"/>
              </a:solidFill>
              <a:prstDash val="lgDash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3683488" cy="154152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171450" indent="-171450" algn="ctr">
                <a:lnSpc>
                  <a:spcPts val="1773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endParaRPr sz="120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028888" y="2387199"/>
            <a:ext cx="8134224" cy="410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endParaRPr lang="en-US" sz="2667" b="1" dirty="0"/>
          </a:p>
        </p:txBody>
      </p:sp>
      <p:sp>
        <p:nvSpPr>
          <p:cNvPr id="11" name="TextBox 6"/>
          <p:cNvSpPr txBox="1"/>
          <p:nvPr/>
        </p:nvSpPr>
        <p:spPr>
          <a:xfrm>
            <a:off x="1151767" y="1501705"/>
            <a:ext cx="9821034" cy="41549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Arial Narrow" panose="020B0606020202030204" pitchFamily="34" charset="0"/>
              </a:rPr>
              <a:t>Kecemasan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adalah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latin typeface="Arial Narrow" panose="020B0606020202030204" pitchFamily="34" charset="0"/>
              </a:rPr>
              <a:t>reaksi</a:t>
            </a:r>
            <a:r>
              <a:rPr lang="en-US" sz="2000" b="1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latin typeface="Arial Narrow" panose="020B0606020202030204" pitchFamily="34" charset="0"/>
              </a:rPr>
              <a:t>emosional</a:t>
            </a:r>
            <a:r>
              <a:rPr lang="en-US" sz="2000" b="1" dirty="0" smtClean="0">
                <a:latin typeface="Arial Narrow" panose="020B0606020202030204" pitchFamily="34" charset="0"/>
              </a:rPr>
              <a:t> normal</a:t>
            </a:r>
            <a:r>
              <a:rPr lang="en-US" sz="2000" dirty="0" smtClean="0">
                <a:latin typeface="Arial Narrow" panose="020B0606020202030204" pitchFamily="34" charset="0"/>
              </a:rPr>
              <a:t> yang </a:t>
            </a:r>
            <a:r>
              <a:rPr lang="en-US" sz="2000" dirty="0" err="1" smtClean="0">
                <a:latin typeface="Arial Narrow" panose="020B0606020202030204" pitchFamily="34" charset="0"/>
              </a:rPr>
              <a:t>muncul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ketika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seseorang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menghadapi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situasi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latin typeface="Arial Narrow" panose="020B0606020202030204" pitchFamily="34" charset="0"/>
              </a:rPr>
              <a:t>menegangkan</a:t>
            </a:r>
            <a:r>
              <a:rPr lang="en-US" sz="2000" b="1" dirty="0" smtClean="0">
                <a:latin typeface="Arial Narrow" panose="020B0606020202030204" pitchFamily="34" charset="0"/>
              </a:rPr>
              <a:t>, </a:t>
            </a:r>
            <a:r>
              <a:rPr lang="en-US" sz="2000" b="1" dirty="0" err="1" smtClean="0">
                <a:latin typeface="Arial Narrow" panose="020B0606020202030204" pitchFamily="34" charset="0"/>
              </a:rPr>
              <a:t>menakutkan</a:t>
            </a:r>
            <a:r>
              <a:rPr lang="en-US" sz="2000" b="1" dirty="0" smtClean="0">
                <a:latin typeface="Arial Narrow" panose="020B0606020202030204" pitchFamily="34" charset="0"/>
              </a:rPr>
              <a:t>, </a:t>
            </a:r>
            <a:r>
              <a:rPr lang="en-US" sz="2000" b="1" dirty="0" err="1" smtClean="0">
                <a:latin typeface="Arial Narrow" panose="020B0606020202030204" pitchFamily="34" charset="0"/>
              </a:rPr>
              <a:t>atau</a:t>
            </a:r>
            <a:r>
              <a:rPr lang="en-US" sz="2000" b="1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latin typeface="Arial Narrow" panose="020B0606020202030204" pitchFamily="34" charset="0"/>
              </a:rPr>
              <a:t>penuh</a:t>
            </a:r>
            <a:r>
              <a:rPr lang="en-US" sz="2000" b="1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latin typeface="Arial Narrow" panose="020B0606020202030204" pitchFamily="34" charset="0"/>
              </a:rPr>
              <a:t>tekanan</a:t>
            </a:r>
            <a:r>
              <a:rPr lang="en-US" sz="2000" dirty="0" smtClean="0">
                <a:latin typeface="Arial Narrow" panose="020B0606020202030204" pitchFamily="34" charset="0"/>
              </a:rPr>
              <a:t>. </a:t>
            </a:r>
            <a:r>
              <a:rPr lang="en-US" sz="2000" dirty="0" err="1" smtClean="0">
                <a:latin typeface="Arial Narrow" panose="020B0606020202030204" pitchFamily="34" charset="0"/>
              </a:rPr>
              <a:t>Hampir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semua</a:t>
            </a:r>
            <a:r>
              <a:rPr lang="en-US" sz="2000" dirty="0" smtClean="0">
                <a:latin typeface="Arial Narrow" panose="020B0606020202030204" pitchFamily="34" charset="0"/>
              </a:rPr>
              <a:t> orang </a:t>
            </a:r>
            <a:r>
              <a:rPr lang="en-US" sz="2000" dirty="0" err="1" smtClean="0">
                <a:latin typeface="Arial Narrow" panose="020B0606020202030204" pitchFamily="34" charset="0"/>
              </a:rPr>
              <a:t>mengalaminya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smtClean="0">
                <a:latin typeface="Arial Narrow" panose="020B0606020202030204" pitchFamily="34" charset="0"/>
              </a:rPr>
              <a:t>(</a:t>
            </a:r>
            <a:r>
              <a:rPr lang="en-US" sz="2000" dirty="0" err="1" smtClean="0">
                <a:latin typeface="Arial Narrow" panose="020B0606020202030204" pitchFamily="34" charset="0"/>
              </a:rPr>
              <a:t>anak-anak</a:t>
            </a:r>
            <a:r>
              <a:rPr lang="en-US" sz="2000" dirty="0" smtClean="0">
                <a:latin typeface="Arial Narrow" panose="020B0606020202030204" pitchFamily="34" charset="0"/>
              </a:rPr>
              <a:t>, </a:t>
            </a:r>
            <a:r>
              <a:rPr lang="en-US" sz="2000" dirty="0" err="1" smtClean="0">
                <a:latin typeface="Arial Narrow" panose="020B0606020202030204" pitchFamily="34" charset="0"/>
              </a:rPr>
              <a:t>remaja</a:t>
            </a:r>
            <a:r>
              <a:rPr lang="en-US" sz="2000" dirty="0" smtClean="0">
                <a:latin typeface="Arial Narrow" panose="020B0606020202030204" pitchFamily="34" charset="0"/>
              </a:rPr>
              <a:t>, </a:t>
            </a:r>
            <a:r>
              <a:rPr lang="en-US" sz="2000" dirty="0" err="1" smtClean="0">
                <a:latin typeface="Arial Narrow" panose="020B0606020202030204" pitchFamily="34" charset="0"/>
              </a:rPr>
              <a:t>dewasa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lansia</a:t>
            </a:r>
            <a:r>
              <a:rPr lang="en-US" sz="2000" dirty="0" smtClean="0">
                <a:latin typeface="Arial Narrow" panose="020B0606020202030204" pitchFamily="34" charset="0"/>
              </a:rPr>
              <a:t>).</a:t>
            </a:r>
            <a:r>
              <a:rPr lang="en-US" sz="2000" dirty="0" smtClean="0">
                <a:solidFill>
                  <a:srgbClr val="000000"/>
                </a:solidFill>
                <a:latin typeface="Arial Narrow" panose="020B0606020202030204" pitchFamily="34" charset="0"/>
                <a:ea typeface="Sergio Trendy"/>
                <a:cs typeface="Sergio Trendy"/>
                <a:sym typeface="Sergio Trendy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Arial Narrow" panose="020B0606020202030204" pitchFamily="34" charset="0"/>
                <a:ea typeface="Sergio Trendy"/>
                <a:cs typeface="Sergio Trendy"/>
                <a:sym typeface="Sergio Trendy"/>
              </a:rPr>
              <a:t>Contoh</a:t>
            </a:r>
            <a:r>
              <a:rPr lang="en-US" sz="2000" dirty="0" smtClean="0">
                <a:solidFill>
                  <a:srgbClr val="000000"/>
                </a:solidFill>
                <a:latin typeface="Arial Narrow" panose="020B0606020202030204" pitchFamily="34" charset="0"/>
                <a:ea typeface="Sergio Trendy"/>
                <a:cs typeface="Sergio Trendy"/>
                <a:sym typeface="Sergio Trendy"/>
              </a:rPr>
              <a:t> : ------</a:t>
            </a:r>
          </a:p>
          <a:p>
            <a:pPr algn="just">
              <a:lnSpc>
                <a:spcPct val="150000"/>
              </a:lnSpc>
            </a:pPr>
            <a:r>
              <a:rPr lang="en-US" sz="2000" b="1" dirty="0" err="1" smtClean="0">
                <a:latin typeface="Arial Narrow" panose="020B0606020202030204" pitchFamily="34" charset="0"/>
              </a:rPr>
              <a:t>Ciri-ciri</a:t>
            </a:r>
            <a:r>
              <a:rPr lang="en-US" sz="2000" b="1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latin typeface="Arial Narrow" panose="020B0606020202030204" pitchFamily="34" charset="0"/>
              </a:rPr>
              <a:t>kecemasan</a:t>
            </a:r>
            <a:r>
              <a:rPr lang="en-US" sz="2000" b="1" dirty="0" smtClean="0">
                <a:latin typeface="Arial Narrow" panose="020B0606020202030204" pitchFamily="34" charset="0"/>
              </a:rPr>
              <a:t> normal: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Arial Narrow" panose="020B0606020202030204" pitchFamily="34" charset="0"/>
              </a:rPr>
              <a:t>Muncul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latin typeface="Arial Narrow" panose="020B0606020202030204" pitchFamily="34" charset="0"/>
              </a:rPr>
              <a:t>sesekali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dan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biasanya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latin typeface="Arial Narrow" panose="020B0606020202030204" pitchFamily="34" charset="0"/>
              </a:rPr>
              <a:t>sesuai</a:t>
            </a:r>
            <a:r>
              <a:rPr lang="en-US" sz="2000" b="1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latin typeface="Arial Narrow" panose="020B0606020202030204" pitchFamily="34" charset="0"/>
              </a:rPr>
              <a:t>dengan</a:t>
            </a:r>
            <a:r>
              <a:rPr lang="en-US" sz="2000" b="1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latin typeface="Arial Narrow" panose="020B0606020202030204" pitchFamily="34" charset="0"/>
              </a:rPr>
              <a:t>situasi</a:t>
            </a:r>
            <a:r>
              <a:rPr lang="en-US" sz="2000" dirty="0" smtClean="0">
                <a:latin typeface="Arial Narrow" panose="020B0606020202030204" pitchFamily="34" charset="0"/>
              </a:rPr>
              <a:t> (</a:t>
            </a:r>
            <a:r>
              <a:rPr lang="en-US" sz="2000" dirty="0" err="1" smtClean="0">
                <a:latin typeface="Arial Narrow" panose="020B0606020202030204" pitchFamily="34" charset="0"/>
              </a:rPr>
              <a:t>misalnya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sebelum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ujian</a:t>
            </a:r>
            <a:r>
              <a:rPr lang="en-US" sz="2000" dirty="0" smtClean="0">
                <a:latin typeface="Arial Narrow" panose="020B0606020202030204" pitchFamily="34" charset="0"/>
              </a:rPr>
              <a:t>, </a:t>
            </a:r>
            <a:r>
              <a:rPr lang="en-US" sz="2000" dirty="0" err="1" smtClean="0">
                <a:latin typeface="Arial Narrow" panose="020B0606020202030204" pitchFamily="34" charset="0"/>
              </a:rPr>
              <a:t>wawancara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kerja</a:t>
            </a:r>
            <a:r>
              <a:rPr lang="en-US" sz="2000" dirty="0" smtClean="0">
                <a:latin typeface="Arial Narrow" panose="020B0606020202030204" pitchFamily="34" charset="0"/>
              </a:rPr>
              <a:t>), </a:t>
            </a:r>
            <a:r>
              <a:rPr lang="en-US" sz="2000" dirty="0" err="1" smtClean="0">
                <a:latin typeface="Arial Narrow" panose="020B0606020202030204" pitchFamily="34" charset="0"/>
              </a:rPr>
              <a:t>Intensitasnya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latin typeface="Arial Narrow" panose="020B0606020202030204" pitchFamily="34" charset="0"/>
              </a:rPr>
              <a:t>tidak</a:t>
            </a:r>
            <a:r>
              <a:rPr lang="en-US" sz="2000" b="1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latin typeface="Arial Narrow" panose="020B0606020202030204" pitchFamily="34" charset="0"/>
              </a:rPr>
              <a:t>berlebihan</a:t>
            </a:r>
            <a:r>
              <a:rPr lang="en-US" sz="2000" dirty="0" smtClean="0">
                <a:latin typeface="Arial Narrow" panose="020B0606020202030204" pitchFamily="34" charset="0"/>
              </a:rPr>
              <a:t>, </a:t>
            </a:r>
            <a:r>
              <a:rPr lang="en-US" sz="2000" b="1" dirty="0" err="1" smtClean="0">
                <a:latin typeface="Arial Narrow" panose="020B0606020202030204" pitchFamily="34" charset="0"/>
              </a:rPr>
              <a:t>Tidak</a:t>
            </a:r>
            <a:r>
              <a:rPr lang="en-US" sz="2000" b="1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latin typeface="Arial Narrow" panose="020B0606020202030204" pitchFamily="34" charset="0"/>
              </a:rPr>
              <a:t>mengganggu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aktivitas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sehari-hari</a:t>
            </a:r>
            <a:r>
              <a:rPr lang="en-US" sz="2000" dirty="0" smtClean="0">
                <a:latin typeface="Arial Narrow" panose="020B0606020202030204" pitchFamily="34" charset="0"/>
              </a:rPr>
              <a:t>, </a:t>
            </a:r>
            <a:r>
              <a:rPr lang="en-US" sz="2000" dirty="0" err="1" smtClean="0">
                <a:latin typeface="Arial Narrow" panose="020B0606020202030204" pitchFamily="34" charset="0"/>
              </a:rPr>
              <a:t>Hilang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ketika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situasinya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selesai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atau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mereda</a:t>
            </a:r>
            <a:r>
              <a:rPr lang="en-US" sz="2000" dirty="0" smtClean="0">
                <a:latin typeface="Arial Narrow" panose="020B0606020202030204" pitchFamily="34" charset="0"/>
              </a:rPr>
              <a:t>, </a:t>
            </a:r>
            <a:r>
              <a:rPr lang="en-US" sz="2000" dirty="0" err="1" smtClean="0">
                <a:latin typeface="Arial Narrow" panose="020B0606020202030204" pitchFamily="34" charset="0"/>
              </a:rPr>
              <a:t>Masih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dapat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dikendalikan</a:t>
            </a:r>
            <a:r>
              <a:rPr lang="en-US" sz="2000" dirty="0" smtClean="0">
                <a:latin typeface="Arial Narrow" panose="020B0606020202030204" pitchFamily="34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rgbClr val="000000"/>
              </a:solidFill>
              <a:latin typeface="Arial Narrow" panose="020B0606020202030204" pitchFamily="34" charset="0"/>
              <a:ea typeface="Sergio Trendy"/>
              <a:cs typeface="Sergio Trendy"/>
              <a:sym typeface="Sergio Trendy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Arial Narrow" panose="020B0606020202030204" pitchFamily="34" charset="0"/>
              <a:ea typeface="Sergio Trendy"/>
              <a:cs typeface="Sergio Trendy"/>
              <a:sym typeface="Sergio Trendy"/>
            </a:endParaRPr>
          </a:p>
        </p:txBody>
      </p:sp>
    </p:spTree>
    <p:extLst>
      <p:ext uri="{BB962C8B-B14F-4D97-AF65-F5344CB8AC3E}">
        <p14:creationId xmlns:p14="http://schemas.microsoft.com/office/powerpoint/2010/main" val="349732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773546" y="4803420"/>
            <a:ext cx="4418454" cy="2054581"/>
          </a:xfrm>
          <a:custGeom>
            <a:avLst/>
            <a:gdLst/>
            <a:ahLst/>
            <a:cxnLst/>
            <a:rect l="l" t="t" r="r" b="b"/>
            <a:pathLst>
              <a:path w="6627681" h="3081871">
                <a:moveTo>
                  <a:pt x="0" y="0"/>
                </a:moveTo>
                <a:lnTo>
                  <a:pt x="6627681" y="0"/>
                </a:lnTo>
                <a:lnTo>
                  <a:pt x="6627681" y="3081871"/>
                </a:lnTo>
                <a:lnTo>
                  <a:pt x="0" y="30818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0" y="0"/>
            <a:ext cx="4418454" cy="2054581"/>
          </a:xfrm>
          <a:custGeom>
            <a:avLst/>
            <a:gdLst/>
            <a:ahLst/>
            <a:cxnLst/>
            <a:rect l="l" t="t" r="r" b="b"/>
            <a:pathLst>
              <a:path w="6627681" h="3081871">
                <a:moveTo>
                  <a:pt x="6627681" y="3081871"/>
                </a:moveTo>
                <a:lnTo>
                  <a:pt x="0" y="3081871"/>
                </a:lnTo>
                <a:lnTo>
                  <a:pt x="0" y="0"/>
                </a:lnTo>
                <a:lnTo>
                  <a:pt x="6627681" y="0"/>
                </a:lnTo>
                <a:lnTo>
                  <a:pt x="6627681" y="308187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2298386" y="4169919"/>
            <a:ext cx="420369" cy="4424931"/>
          </a:xfrm>
          <a:custGeom>
            <a:avLst/>
            <a:gdLst/>
            <a:ahLst/>
            <a:cxnLst/>
            <a:rect l="l" t="t" r="r" b="b"/>
            <a:pathLst>
              <a:path w="630553" h="6637397">
                <a:moveTo>
                  <a:pt x="0" y="0"/>
                </a:moveTo>
                <a:lnTo>
                  <a:pt x="630552" y="0"/>
                </a:lnTo>
                <a:lnTo>
                  <a:pt x="630552" y="6637397"/>
                </a:lnTo>
                <a:lnTo>
                  <a:pt x="0" y="66373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00000" flipH="1" flipV="1">
            <a:off x="9442566" y="-1736850"/>
            <a:ext cx="420369" cy="4424931"/>
          </a:xfrm>
          <a:custGeom>
            <a:avLst/>
            <a:gdLst/>
            <a:ahLst/>
            <a:cxnLst/>
            <a:rect l="l" t="t" r="r" b="b"/>
            <a:pathLst>
              <a:path w="630553" h="6637397">
                <a:moveTo>
                  <a:pt x="630553" y="6637397"/>
                </a:moveTo>
                <a:lnTo>
                  <a:pt x="0" y="6637397"/>
                </a:lnTo>
                <a:lnTo>
                  <a:pt x="0" y="0"/>
                </a:lnTo>
                <a:lnTo>
                  <a:pt x="630553" y="0"/>
                </a:lnTo>
                <a:lnTo>
                  <a:pt x="630553" y="663739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016259" y="598211"/>
            <a:ext cx="7826221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19"/>
              </a:lnSpc>
            </a:pPr>
            <a:r>
              <a:rPr lang="en-US" sz="4400" dirty="0" err="1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Pengertian</a:t>
            </a:r>
            <a:r>
              <a:rPr lang="en-US" sz="4400" dirty="0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 </a:t>
            </a:r>
            <a:r>
              <a:rPr lang="en-US" sz="4400" dirty="0" err="1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Kecemasan</a:t>
            </a:r>
            <a:endParaRPr lang="en-US" sz="4400" dirty="0">
              <a:solidFill>
                <a:srgbClr val="000000"/>
              </a:solidFill>
              <a:latin typeface="Sergio Trendy" panose="020B0604020202020204" charset="0"/>
              <a:ea typeface="Sergio Trendy"/>
              <a:cs typeface="Sergio Trendy"/>
              <a:sym typeface="Sergio Trendy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918037" y="1317803"/>
            <a:ext cx="10642592" cy="4730303"/>
            <a:chOff x="0" y="0"/>
            <a:chExt cx="3683488" cy="150342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83488" cy="1503429"/>
            </a:xfrm>
            <a:custGeom>
              <a:avLst/>
              <a:gdLst/>
              <a:ahLst/>
              <a:cxnLst/>
              <a:rect l="l" t="t" r="r" b="b"/>
              <a:pathLst>
                <a:path w="3683488" h="1503429">
                  <a:moveTo>
                    <a:pt x="28231" y="0"/>
                  </a:moveTo>
                  <a:lnTo>
                    <a:pt x="3655256" y="0"/>
                  </a:lnTo>
                  <a:cubicBezTo>
                    <a:pt x="3670848" y="0"/>
                    <a:pt x="3683488" y="12640"/>
                    <a:pt x="3683488" y="28231"/>
                  </a:cubicBezTo>
                  <a:lnTo>
                    <a:pt x="3683488" y="1475198"/>
                  </a:lnTo>
                  <a:cubicBezTo>
                    <a:pt x="3683488" y="1490790"/>
                    <a:pt x="3670848" y="1503429"/>
                    <a:pt x="3655256" y="1503429"/>
                  </a:cubicBezTo>
                  <a:lnTo>
                    <a:pt x="28231" y="1503429"/>
                  </a:lnTo>
                  <a:cubicBezTo>
                    <a:pt x="12640" y="1503429"/>
                    <a:pt x="0" y="1490790"/>
                    <a:pt x="0" y="1475198"/>
                  </a:cubicBezTo>
                  <a:lnTo>
                    <a:pt x="0" y="28231"/>
                  </a:lnTo>
                  <a:cubicBezTo>
                    <a:pt x="0" y="12640"/>
                    <a:pt x="12640" y="0"/>
                    <a:pt x="28231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1C98ED"/>
              </a:solidFill>
              <a:prstDash val="lgDash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3683488" cy="154152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171450" indent="-171450" algn="ctr">
                <a:lnSpc>
                  <a:spcPts val="1773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endParaRPr sz="120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028888" y="2387199"/>
            <a:ext cx="8134224" cy="410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endParaRPr lang="en-US" sz="2667" b="1" dirty="0"/>
          </a:p>
        </p:txBody>
      </p:sp>
      <p:sp>
        <p:nvSpPr>
          <p:cNvPr id="11" name="TextBox 6"/>
          <p:cNvSpPr txBox="1"/>
          <p:nvPr/>
        </p:nvSpPr>
        <p:spPr>
          <a:xfrm>
            <a:off x="1151767" y="1501705"/>
            <a:ext cx="9821034" cy="52322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err="1" smtClean="0">
                <a:latin typeface="Arial Narrow" panose="020B0606020202030204" pitchFamily="34" charset="0"/>
              </a:rPr>
              <a:t>Gangguan</a:t>
            </a:r>
            <a:r>
              <a:rPr lang="en-US" sz="2000" b="1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latin typeface="Arial Narrow" panose="020B0606020202030204" pitchFamily="34" charset="0"/>
              </a:rPr>
              <a:t>Kecemasan</a:t>
            </a:r>
            <a:r>
              <a:rPr lang="en-US" sz="2000" b="1" dirty="0" smtClean="0">
                <a:latin typeface="Arial Narrow" panose="020B0606020202030204" pitchFamily="34" charset="0"/>
              </a:rPr>
              <a:t> (Anxiety Disorder) — </a:t>
            </a:r>
            <a:r>
              <a:rPr lang="en-US" sz="2000" b="1" dirty="0" err="1" smtClean="0">
                <a:latin typeface="Arial Narrow" panose="020B0606020202030204" pitchFamily="34" charset="0"/>
              </a:rPr>
              <a:t>Kondisi</a:t>
            </a:r>
            <a:r>
              <a:rPr lang="en-US" sz="2000" b="1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latin typeface="Arial Narrow" panose="020B0606020202030204" pitchFamily="34" charset="0"/>
              </a:rPr>
              <a:t>Klinis</a:t>
            </a:r>
            <a:endParaRPr lang="en-US" sz="2000" b="1" dirty="0" smtClean="0"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 dirty="0" err="1" smtClean="0">
                <a:latin typeface="Arial Narrow" panose="020B0606020202030204" pitchFamily="34" charset="0"/>
              </a:rPr>
              <a:t>Gangguan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kecemasan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adalah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latin typeface="Arial Narrow" panose="020B0606020202030204" pitchFamily="34" charset="0"/>
              </a:rPr>
              <a:t>kondisi</a:t>
            </a:r>
            <a:r>
              <a:rPr lang="en-US" sz="2000" b="1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latin typeface="Arial Narrow" panose="020B0606020202030204" pitchFamily="34" charset="0"/>
              </a:rPr>
              <a:t>psikologis</a:t>
            </a:r>
            <a:r>
              <a:rPr lang="en-US" sz="2000" dirty="0" smtClean="0">
                <a:latin typeface="Arial Narrow" panose="020B0606020202030204" pitchFamily="34" charset="0"/>
              </a:rPr>
              <a:t> yang </a:t>
            </a:r>
            <a:r>
              <a:rPr lang="en-US" sz="2000" dirty="0" err="1" smtClean="0">
                <a:latin typeface="Arial Narrow" panose="020B0606020202030204" pitchFamily="34" charset="0"/>
              </a:rPr>
              <a:t>lebih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serius</a:t>
            </a:r>
            <a:r>
              <a:rPr lang="en-US" sz="2000" dirty="0" smtClean="0">
                <a:latin typeface="Arial Narrow" panose="020B0606020202030204" pitchFamily="34" charset="0"/>
              </a:rPr>
              <a:t>, di </a:t>
            </a:r>
            <a:r>
              <a:rPr lang="en-US" sz="2000" dirty="0" err="1" smtClean="0">
                <a:latin typeface="Arial Narrow" panose="020B0606020202030204" pitchFamily="34" charset="0"/>
              </a:rPr>
              <a:t>mana</a:t>
            </a:r>
            <a:r>
              <a:rPr lang="en-US" sz="2000" dirty="0" smtClean="0">
                <a:latin typeface="Arial Narrow" panose="020B0606020202030204" pitchFamily="34" charset="0"/>
              </a:rPr>
              <a:t> rasa </a:t>
            </a:r>
            <a:r>
              <a:rPr lang="en-US" sz="2000" dirty="0" err="1" smtClean="0">
                <a:latin typeface="Arial Narrow" panose="020B0606020202030204" pitchFamily="34" charset="0"/>
              </a:rPr>
              <a:t>cemas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menjadi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latin typeface="Arial Narrow" panose="020B0606020202030204" pitchFamily="34" charset="0"/>
              </a:rPr>
              <a:t>berlebihan</a:t>
            </a:r>
            <a:r>
              <a:rPr lang="en-US" sz="2000" b="1" dirty="0" smtClean="0">
                <a:latin typeface="Arial Narrow" panose="020B0606020202030204" pitchFamily="34" charset="0"/>
              </a:rPr>
              <a:t>, </a:t>
            </a:r>
            <a:r>
              <a:rPr lang="en-US" sz="2000" b="1" dirty="0" err="1" smtClean="0">
                <a:latin typeface="Arial Narrow" panose="020B0606020202030204" pitchFamily="34" charset="0"/>
              </a:rPr>
              <a:t>menetap</a:t>
            </a:r>
            <a:r>
              <a:rPr lang="en-US" sz="2000" b="1" dirty="0" smtClean="0">
                <a:latin typeface="Arial Narrow" panose="020B0606020202030204" pitchFamily="34" charset="0"/>
              </a:rPr>
              <a:t>, </a:t>
            </a:r>
            <a:r>
              <a:rPr lang="en-US" sz="2000" b="1" dirty="0" err="1" smtClean="0">
                <a:latin typeface="Arial Narrow" panose="020B0606020202030204" pitchFamily="34" charset="0"/>
              </a:rPr>
              <a:t>tidak</a:t>
            </a:r>
            <a:r>
              <a:rPr lang="en-US" sz="2000" b="1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latin typeface="Arial Narrow" panose="020B0606020202030204" pitchFamily="34" charset="0"/>
              </a:rPr>
              <a:t>sesuai</a:t>
            </a:r>
            <a:r>
              <a:rPr lang="en-US" sz="2000" b="1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latin typeface="Arial Narrow" panose="020B0606020202030204" pitchFamily="34" charset="0"/>
              </a:rPr>
              <a:t>situasi</a:t>
            </a:r>
            <a:r>
              <a:rPr lang="en-US" sz="2000" dirty="0" smtClean="0">
                <a:latin typeface="Arial Narrow" panose="020B0606020202030204" pitchFamily="34" charset="0"/>
              </a:rPr>
              <a:t>, </a:t>
            </a:r>
            <a:r>
              <a:rPr lang="en-US" sz="2000" dirty="0" err="1" smtClean="0">
                <a:latin typeface="Arial Narrow" panose="020B0606020202030204" pitchFamily="34" charset="0"/>
              </a:rPr>
              <a:t>dan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latin typeface="Arial Narrow" panose="020B0606020202030204" pitchFamily="34" charset="0"/>
              </a:rPr>
              <a:t>mengganggu</a:t>
            </a:r>
            <a:r>
              <a:rPr lang="en-US" sz="2000" b="1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latin typeface="Arial Narrow" panose="020B0606020202030204" pitchFamily="34" charset="0"/>
              </a:rPr>
              <a:t>fungsi</a:t>
            </a:r>
            <a:r>
              <a:rPr lang="en-US" sz="2000" b="1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latin typeface="Arial Narrow" panose="020B0606020202030204" pitchFamily="34" charset="0"/>
              </a:rPr>
              <a:t>hidup</a:t>
            </a:r>
            <a:r>
              <a:rPr lang="en-US" sz="2000" b="1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latin typeface="Arial Narrow" panose="020B0606020202030204" pitchFamily="34" charset="0"/>
              </a:rPr>
              <a:t>sehari-hari</a:t>
            </a:r>
            <a:r>
              <a:rPr lang="en-US" sz="2000" dirty="0" smtClean="0">
                <a:latin typeface="Arial Narrow" panose="020B060602020203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000" b="1" dirty="0" err="1" smtClean="0"/>
              <a:t>Ciri-ciri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gangguan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kecemasan</a:t>
            </a:r>
            <a:r>
              <a:rPr lang="en-US" sz="2000" b="1" dirty="0" smtClean="0"/>
              <a:t>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 smtClean="0"/>
              <a:t>Cemas</a:t>
            </a:r>
            <a:r>
              <a:rPr lang="en-US" sz="2000" dirty="0" smtClean="0"/>
              <a:t> </a:t>
            </a:r>
            <a:r>
              <a:rPr lang="en-US" sz="2000" dirty="0" err="1" smtClean="0"/>
              <a:t>terjadi</a:t>
            </a:r>
            <a:r>
              <a:rPr lang="en-US" sz="2000" dirty="0" smtClean="0"/>
              <a:t> </a:t>
            </a:r>
            <a:r>
              <a:rPr lang="en-US" sz="2000" b="1" dirty="0" err="1" smtClean="0"/>
              <a:t>terus-menerus</a:t>
            </a:r>
            <a:r>
              <a:rPr lang="en-US" sz="2000" dirty="0" smtClean="0"/>
              <a:t> (</a:t>
            </a:r>
            <a:r>
              <a:rPr lang="en-US" sz="2000" dirty="0" err="1" smtClean="0"/>
              <a:t>minggu</a:t>
            </a:r>
            <a:r>
              <a:rPr lang="en-US" sz="2000" dirty="0" smtClean="0"/>
              <a:t> </a:t>
            </a:r>
            <a:r>
              <a:rPr lang="en-US" sz="2000" dirty="0" err="1" smtClean="0"/>
              <a:t>hingga</a:t>
            </a:r>
            <a:r>
              <a:rPr lang="en-US" sz="2000" dirty="0" smtClean="0"/>
              <a:t> </a:t>
            </a:r>
            <a:r>
              <a:rPr lang="en-US" sz="2000" dirty="0" err="1" smtClean="0"/>
              <a:t>bulan</a:t>
            </a:r>
            <a:r>
              <a:rPr lang="en-US" sz="2000" dirty="0" smtClean="0"/>
              <a:t>).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 smtClean="0"/>
              <a:t>Intensitas</a:t>
            </a:r>
            <a:r>
              <a:rPr lang="en-US" sz="2000" dirty="0" smtClean="0"/>
              <a:t> </a:t>
            </a:r>
            <a:r>
              <a:rPr lang="en-US" sz="2000" dirty="0" err="1" smtClean="0"/>
              <a:t>cemas</a:t>
            </a:r>
            <a:r>
              <a:rPr lang="en-US" sz="2000" dirty="0" smtClean="0"/>
              <a:t> </a:t>
            </a:r>
            <a:r>
              <a:rPr lang="en-US" sz="2000" b="1" dirty="0" err="1" smtClean="0"/>
              <a:t>sangat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tinggi</a:t>
            </a:r>
            <a:r>
              <a:rPr lang="en-US" sz="2000" dirty="0" smtClean="0"/>
              <a:t>, </a:t>
            </a:r>
            <a:r>
              <a:rPr lang="en-US" sz="2000" dirty="0" err="1" smtClean="0"/>
              <a:t>bahkan</a:t>
            </a:r>
            <a:r>
              <a:rPr lang="en-US" sz="2000" dirty="0" smtClean="0"/>
              <a:t> </a:t>
            </a:r>
            <a:r>
              <a:rPr lang="en-US" sz="2000" dirty="0" err="1" smtClean="0"/>
              <a:t>tanpa</a:t>
            </a:r>
            <a:r>
              <a:rPr lang="en-US" sz="2000" dirty="0" smtClean="0"/>
              <a:t> </a:t>
            </a:r>
            <a:r>
              <a:rPr lang="en-US" sz="2000" dirty="0" err="1" smtClean="0"/>
              <a:t>pemicu</a:t>
            </a:r>
            <a:r>
              <a:rPr lang="en-US" sz="2000" dirty="0" smtClean="0"/>
              <a:t> </a:t>
            </a:r>
            <a:r>
              <a:rPr lang="en-US" sz="2000" dirty="0" err="1" smtClean="0"/>
              <a:t>jelas</a:t>
            </a:r>
            <a:r>
              <a:rPr lang="en-US" sz="20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err="1" smtClean="0"/>
              <a:t>Sulit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dikendalikan</a:t>
            </a:r>
            <a:r>
              <a:rPr lang="en-US" sz="2000" dirty="0" smtClean="0"/>
              <a:t>, </a:t>
            </a:r>
            <a:r>
              <a:rPr lang="en-US" sz="2000" dirty="0" err="1" smtClean="0"/>
              <a:t>meski</a:t>
            </a:r>
            <a:r>
              <a:rPr lang="en-US" sz="2000" dirty="0" smtClean="0"/>
              <a:t> </a:t>
            </a:r>
            <a:r>
              <a:rPr lang="en-US" sz="2000" dirty="0" err="1" smtClean="0"/>
              <a:t>menyadari</a:t>
            </a:r>
            <a:r>
              <a:rPr lang="en-US" sz="2000" dirty="0" smtClean="0"/>
              <a:t> </a:t>
            </a:r>
            <a:r>
              <a:rPr lang="en-US" sz="2000" dirty="0" err="1" smtClean="0"/>
              <a:t>kecemasan</a:t>
            </a:r>
            <a:r>
              <a:rPr lang="en-US" sz="2000" dirty="0" smtClean="0"/>
              <a:t> </a:t>
            </a:r>
            <a:r>
              <a:rPr lang="en-US" sz="2000" dirty="0" err="1" smtClean="0"/>
              <a:t>itu</a:t>
            </a:r>
            <a:r>
              <a:rPr lang="en-US" sz="2000" dirty="0" smtClean="0"/>
              <a:t> </a:t>
            </a:r>
            <a:r>
              <a:rPr lang="en-US" sz="2000" dirty="0" err="1" smtClean="0"/>
              <a:t>berlebihan</a:t>
            </a:r>
            <a:r>
              <a:rPr lang="en-US" sz="20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 smtClean="0"/>
              <a:t>Mengganggu</a:t>
            </a:r>
            <a:r>
              <a:rPr lang="en-US" sz="2000" dirty="0" smtClean="0"/>
              <a:t> </a:t>
            </a:r>
            <a:r>
              <a:rPr lang="en-US" sz="2000" b="1" dirty="0" err="1" smtClean="0"/>
              <a:t>aktivitas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pekerjaan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sekolah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atau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hubungan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sosial</a:t>
            </a:r>
            <a:r>
              <a:rPr lang="en-US" sz="20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 smtClean="0"/>
              <a:t>Menyebabkan</a:t>
            </a:r>
            <a:r>
              <a:rPr lang="en-US" sz="2000" dirty="0" smtClean="0"/>
              <a:t> </a:t>
            </a:r>
            <a:r>
              <a:rPr lang="en-US" sz="2000" dirty="0" err="1" smtClean="0"/>
              <a:t>gejala</a:t>
            </a:r>
            <a:r>
              <a:rPr lang="en-US" sz="2000" dirty="0" smtClean="0"/>
              <a:t> </a:t>
            </a:r>
            <a:r>
              <a:rPr lang="en-US" sz="2000" dirty="0" err="1" smtClean="0"/>
              <a:t>fisik</a:t>
            </a:r>
            <a:r>
              <a:rPr lang="en-US" sz="2000" dirty="0" smtClean="0"/>
              <a:t>, </a:t>
            </a:r>
            <a:r>
              <a:rPr lang="en-US" sz="2000" dirty="0" err="1" smtClean="0"/>
              <a:t>bisa</a:t>
            </a:r>
            <a:r>
              <a:rPr lang="en-US" sz="2000" dirty="0" smtClean="0"/>
              <a:t> </a:t>
            </a:r>
            <a:r>
              <a:rPr lang="en-US" sz="2000" dirty="0" err="1" smtClean="0"/>
              <a:t>juga</a:t>
            </a:r>
            <a:r>
              <a:rPr lang="en-US" sz="2000" dirty="0" smtClean="0"/>
              <a:t> </a:t>
            </a:r>
            <a:r>
              <a:rPr lang="en-US" sz="2000" dirty="0" err="1" smtClean="0"/>
              <a:t>disertai</a:t>
            </a:r>
            <a:r>
              <a:rPr lang="en-US" sz="2000" dirty="0" smtClean="0"/>
              <a:t> panic Attack (</a:t>
            </a:r>
            <a:r>
              <a:rPr lang="en-US" sz="2000" dirty="0" err="1" smtClean="0"/>
              <a:t>serangan</a:t>
            </a:r>
            <a:r>
              <a:rPr lang="en-US" sz="2000" dirty="0" smtClean="0"/>
              <a:t> </a:t>
            </a:r>
            <a:r>
              <a:rPr lang="en-US" sz="2000" dirty="0" err="1" smtClean="0"/>
              <a:t>panik</a:t>
            </a:r>
            <a:r>
              <a:rPr lang="en-US" sz="2000" dirty="0" smtClean="0"/>
              <a:t>)</a:t>
            </a:r>
            <a:endParaRPr lang="en-US" sz="2000" dirty="0" smtClean="0">
              <a:solidFill>
                <a:srgbClr val="000000"/>
              </a:solidFill>
              <a:latin typeface="Arial Narrow" panose="020B0606020202030204" pitchFamily="34" charset="0"/>
              <a:ea typeface="Sergio Trendy"/>
              <a:cs typeface="Sergio Trendy"/>
              <a:sym typeface="Sergio Trendy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rgbClr val="000000"/>
              </a:solidFill>
              <a:latin typeface="Arial Narrow" panose="020B0606020202030204" pitchFamily="34" charset="0"/>
              <a:ea typeface="Sergio Trendy"/>
              <a:cs typeface="Sergio Trendy"/>
              <a:sym typeface="Sergio Trendy"/>
            </a:endParaRPr>
          </a:p>
          <a:p>
            <a:pPr marL="342900" indent="-342900" algn="just">
              <a:lnSpc>
                <a:spcPts val="4819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Arial Narrow" panose="020B0606020202030204" pitchFamily="34" charset="0"/>
              <a:ea typeface="Sergio Trendy"/>
              <a:cs typeface="Sergio Trendy"/>
              <a:sym typeface="Sergio Trendy"/>
            </a:endParaRPr>
          </a:p>
        </p:txBody>
      </p:sp>
    </p:spTree>
    <p:extLst>
      <p:ext uri="{BB962C8B-B14F-4D97-AF65-F5344CB8AC3E}">
        <p14:creationId xmlns:p14="http://schemas.microsoft.com/office/powerpoint/2010/main" val="3554493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 flipV="1">
            <a:off x="-620799" y="-226046"/>
            <a:ext cx="4418454" cy="2054581"/>
          </a:xfrm>
          <a:custGeom>
            <a:avLst/>
            <a:gdLst/>
            <a:ahLst/>
            <a:cxnLst/>
            <a:rect l="l" t="t" r="r" b="b"/>
            <a:pathLst>
              <a:path w="6627681" h="3081871">
                <a:moveTo>
                  <a:pt x="6627681" y="3081871"/>
                </a:moveTo>
                <a:lnTo>
                  <a:pt x="0" y="3081871"/>
                </a:lnTo>
                <a:lnTo>
                  <a:pt x="0" y="0"/>
                </a:lnTo>
                <a:lnTo>
                  <a:pt x="6627681" y="0"/>
                </a:lnTo>
                <a:lnTo>
                  <a:pt x="6627681" y="308187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00000" flipH="1" flipV="1">
            <a:off x="9632295" y="-1947097"/>
            <a:ext cx="420369" cy="4424931"/>
          </a:xfrm>
          <a:custGeom>
            <a:avLst/>
            <a:gdLst/>
            <a:ahLst/>
            <a:cxnLst/>
            <a:rect l="l" t="t" r="r" b="b"/>
            <a:pathLst>
              <a:path w="630553" h="6637397">
                <a:moveTo>
                  <a:pt x="630553" y="6637397"/>
                </a:moveTo>
                <a:lnTo>
                  <a:pt x="0" y="6637397"/>
                </a:lnTo>
                <a:lnTo>
                  <a:pt x="0" y="0"/>
                </a:lnTo>
                <a:lnTo>
                  <a:pt x="630553" y="0"/>
                </a:lnTo>
                <a:lnTo>
                  <a:pt x="630553" y="663739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016259" y="598211"/>
            <a:ext cx="7826221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19"/>
              </a:lnSpc>
            </a:pPr>
            <a:r>
              <a:rPr lang="en-US" sz="4000" dirty="0" err="1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Jenis-jenis</a:t>
            </a:r>
            <a:r>
              <a:rPr lang="en-US" sz="4000" dirty="0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gangguan</a:t>
            </a:r>
            <a:r>
              <a:rPr lang="en-US" sz="4000" dirty="0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Kecemasan</a:t>
            </a:r>
            <a:endParaRPr lang="en-US" sz="4000" dirty="0">
              <a:solidFill>
                <a:srgbClr val="000000"/>
              </a:solidFill>
              <a:latin typeface="Sergio Trendy" panose="020B0604020202020204" charset="0"/>
              <a:ea typeface="Sergio Trendy"/>
              <a:cs typeface="Sergio Trendy"/>
              <a:sym typeface="Sergio Trendy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339634" y="1317803"/>
            <a:ext cx="11547565" cy="5109123"/>
            <a:chOff x="0" y="0"/>
            <a:chExt cx="3683488" cy="150342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83488" cy="1503429"/>
            </a:xfrm>
            <a:custGeom>
              <a:avLst/>
              <a:gdLst/>
              <a:ahLst/>
              <a:cxnLst/>
              <a:rect l="l" t="t" r="r" b="b"/>
              <a:pathLst>
                <a:path w="3683488" h="1503429">
                  <a:moveTo>
                    <a:pt x="28231" y="0"/>
                  </a:moveTo>
                  <a:lnTo>
                    <a:pt x="3655256" y="0"/>
                  </a:lnTo>
                  <a:cubicBezTo>
                    <a:pt x="3670848" y="0"/>
                    <a:pt x="3683488" y="12640"/>
                    <a:pt x="3683488" y="28231"/>
                  </a:cubicBezTo>
                  <a:lnTo>
                    <a:pt x="3683488" y="1475198"/>
                  </a:lnTo>
                  <a:cubicBezTo>
                    <a:pt x="3683488" y="1490790"/>
                    <a:pt x="3670848" y="1503429"/>
                    <a:pt x="3655256" y="1503429"/>
                  </a:cubicBezTo>
                  <a:lnTo>
                    <a:pt x="28231" y="1503429"/>
                  </a:lnTo>
                  <a:cubicBezTo>
                    <a:pt x="12640" y="1503429"/>
                    <a:pt x="0" y="1490790"/>
                    <a:pt x="0" y="1475198"/>
                  </a:cubicBezTo>
                  <a:lnTo>
                    <a:pt x="0" y="28231"/>
                  </a:lnTo>
                  <a:cubicBezTo>
                    <a:pt x="0" y="12640"/>
                    <a:pt x="12640" y="0"/>
                    <a:pt x="28231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1C98ED"/>
              </a:solidFill>
              <a:prstDash val="lgDash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3683488" cy="154152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171450" indent="-171450" algn="ctr">
                <a:lnSpc>
                  <a:spcPts val="1773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endParaRPr sz="120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028888" y="2387199"/>
            <a:ext cx="8134224" cy="410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endParaRPr lang="en-US" sz="2667" b="1" dirty="0"/>
          </a:p>
        </p:txBody>
      </p:sp>
      <p:sp>
        <p:nvSpPr>
          <p:cNvPr id="11" name="TextBox 6"/>
          <p:cNvSpPr txBox="1"/>
          <p:nvPr/>
        </p:nvSpPr>
        <p:spPr>
          <a:xfrm>
            <a:off x="655378" y="1555488"/>
            <a:ext cx="10931375" cy="4308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dirty="0" err="1">
                <a:latin typeface="Arial Narrow" panose="020B0606020202030204" pitchFamily="34" charset="0"/>
              </a:rPr>
              <a:t>Beberapa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bentuk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gangguan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kecemasan</a:t>
            </a:r>
            <a:r>
              <a:rPr lang="en-US" sz="2000" dirty="0">
                <a:latin typeface="Arial Narrow" panose="020B0606020202030204" pitchFamily="34" charset="0"/>
              </a:rPr>
              <a:t> yang </a:t>
            </a:r>
            <a:r>
              <a:rPr lang="en-US" sz="2000" dirty="0" err="1">
                <a:latin typeface="Arial Narrow" panose="020B0606020202030204" pitchFamily="34" charset="0"/>
              </a:rPr>
              <a:t>umum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dijumpai</a:t>
            </a:r>
            <a:r>
              <a:rPr lang="en-US" sz="2000" dirty="0">
                <a:latin typeface="Arial Narrow" panose="020B0606020202030204" pitchFamily="34" charset="0"/>
              </a:rPr>
              <a:t>, </a:t>
            </a:r>
            <a:r>
              <a:rPr lang="en-US" sz="2000" dirty="0" err="1">
                <a:latin typeface="Arial Narrow" panose="020B0606020202030204" pitchFamily="34" charset="0"/>
              </a:rPr>
              <a:t>antara</a:t>
            </a:r>
            <a:r>
              <a:rPr lang="en-US" sz="2000" dirty="0">
                <a:latin typeface="Arial Narrow" panose="020B0606020202030204" pitchFamily="34" charset="0"/>
              </a:rPr>
              <a:t> lain:</a:t>
            </a:r>
          </a:p>
          <a:p>
            <a:pPr lvl="0"/>
            <a:r>
              <a:rPr lang="en-US" sz="2000" b="1" dirty="0">
                <a:latin typeface="Arial Narrow" panose="020B0606020202030204" pitchFamily="34" charset="0"/>
              </a:rPr>
              <a:t>Generalized Anxiety Disorder (GAD)</a:t>
            </a:r>
            <a:r>
              <a:rPr lang="en-US" sz="2000" dirty="0">
                <a:latin typeface="Arial Narrow" panose="020B0606020202030204" pitchFamily="34" charset="0"/>
              </a:rPr>
              <a:t/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→ </a:t>
            </a:r>
            <a:r>
              <a:rPr lang="en-US" sz="2000" dirty="0" err="1">
                <a:latin typeface="Arial Narrow" panose="020B0606020202030204" pitchFamily="34" charset="0"/>
              </a:rPr>
              <a:t>Kekhawatiran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berlebihan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terhadap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berbagai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hal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dalam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kehidupan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sehari-hari</a:t>
            </a:r>
            <a:r>
              <a:rPr lang="en-US" sz="2000" dirty="0">
                <a:latin typeface="Arial Narrow" panose="020B0606020202030204" pitchFamily="34" charset="0"/>
              </a:rPr>
              <a:t>, </a:t>
            </a:r>
            <a:r>
              <a:rPr lang="en-US" sz="2000" dirty="0" err="1">
                <a:latin typeface="Arial Narrow" panose="020B0606020202030204" pitchFamily="34" charset="0"/>
              </a:rPr>
              <a:t>seperti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pekerjaan</a:t>
            </a:r>
            <a:r>
              <a:rPr lang="en-US" sz="2000" dirty="0">
                <a:latin typeface="Arial Narrow" panose="020B0606020202030204" pitchFamily="34" charset="0"/>
              </a:rPr>
              <a:t>, </a:t>
            </a:r>
            <a:r>
              <a:rPr lang="en-US" sz="2000" dirty="0" err="1">
                <a:latin typeface="Arial Narrow" panose="020B0606020202030204" pitchFamily="34" charset="0"/>
              </a:rPr>
              <a:t>kesehatan</a:t>
            </a:r>
            <a:r>
              <a:rPr lang="en-US" sz="2000" dirty="0">
                <a:latin typeface="Arial Narrow" panose="020B0606020202030204" pitchFamily="34" charset="0"/>
              </a:rPr>
              <a:t>, </a:t>
            </a:r>
            <a:r>
              <a:rPr lang="en-US" sz="2000" dirty="0" err="1">
                <a:latin typeface="Arial Narrow" panose="020B0606020202030204" pitchFamily="34" charset="0"/>
              </a:rPr>
              <a:t>atau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keluarga</a:t>
            </a:r>
            <a:r>
              <a:rPr lang="en-US" sz="2000" dirty="0">
                <a:latin typeface="Arial Narrow" panose="020B0606020202030204" pitchFamily="34" charset="0"/>
              </a:rPr>
              <a:t>.</a:t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 err="1">
                <a:latin typeface="Arial Narrow" panose="020B0606020202030204" pitchFamily="34" charset="0"/>
              </a:rPr>
              <a:t>Gejala</a:t>
            </a:r>
            <a:r>
              <a:rPr lang="en-US" sz="2000" dirty="0">
                <a:latin typeface="Arial Narrow" panose="020B0606020202030204" pitchFamily="34" charset="0"/>
              </a:rPr>
              <a:t>: </a:t>
            </a:r>
            <a:r>
              <a:rPr lang="en-US" sz="2000" dirty="0" err="1">
                <a:latin typeface="Arial Narrow" panose="020B0606020202030204" pitchFamily="34" charset="0"/>
              </a:rPr>
              <a:t>mudah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lelah</a:t>
            </a:r>
            <a:r>
              <a:rPr lang="en-US" sz="2000" dirty="0">
                <a:latin typeface="Arial Narrow" panose="020B0606020202030204" pitchFamily="34" charset="0"/>
              </a:rPr>
              <a:t>, </a:t>
            </a:r>
            <a:r>
              <a:rPr lang="en-US" sz="2000" dirty="0" err="1">
                <a:latin typeface="Arial Narrow" panose="020B0606020202030204" pitchFamily="34" charset="0"/>
              </a:rPr>
              <a:t>sulit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konsentrasi</a:t>
            </a:r>
            <a:r>
              <a:rPr lang="en-US" sz="2000" dirty="0">
                <a:latin typeface="Arial Narrow" panose="020B0606020202030204" pitchFamily="34" charset="0"/>
              </a:rPr>
              <a:t>, </a:t>
            </a:r>
            <a:r>
              <a:rPr lang="en-US" sz="2000" dirty="0" err="1">
                <a:latin typeface="Arial Narrow" panose="020B0606020202030204" pitchFamily="34" charset="0"/>
              </a:rPr>
              <a:t>tegang</a:t>
            </a:r>
            <a:r>
              <a:rPr lang="en-US" sz="2000" dirty="0">
                <a:latin typeface="Arial Narrow" panose="020B0606020202030204" pitchFamily="34" charset="0"/>
              </a:rPr>
              <a:t>, </a:t>
            </a:r>
            <a:r>
              <a:rPr lang="en-US" sz="2000" dirty="0" err="1">
                <a:latin typeface="Arial Narrow" panose="020B0606020202030204" pitchFamily="34" charset="0"/>
              </a:rPr>
              <a:t>sulit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tidur</a:t>
            </a:r>
            <a:r>
              <a:rPr lang="en-US" sz="2000" dirty="0" smtClean="0">
                <a:latin typeface="Arial Narrow" panose="020B0606020202030204" pitchFamily="34" charset="0"/>
              </a:rPr>
              <a:t>.</a:t>
            </a:r>
            <a:endParaRPr lang="en-US" sz="2000" dirty="0">
              <a:latin typeface="Arial Narrow" panose="020B0606020202030204" pitchFamily="34" charset="0"/>
            </a:endParaRPr>
          </a:p>
          <a:p>
            <a:pPr lvl="0"/>
            <a:r>
              <a:rPr lang="en-US" sz="2000" b="1" dirty="0">
                <a:latin typeface="Arial Narrow" panose="020B0606020202030204" pitchFamily="34" charset="0"/>
              </a:rPr>
              <a:t>Panic Disorder (</a:t>
            </a:r>
            <a:r>
              <a:rPr lang="en-US" sz="2000" b="1" dirty="0" err="1">
                <a:latin typeface="Arial Narrow" panose="020B0606020202030204" pitchFamily="34" charset="0"/>
              </a:rPr>
              <a:t>Gangguan</a:t>
            </a:r>
            <a:r>
              <a:rPr lang="en-US" sz="2000" b="1" dirty="0">
                <a:latin typeface="Arial Narrow" panose="020B0606020202030204" pitchFamily="34" charset="0"/>
              </a:rPr>
              <a:t> </a:t>
            </a:r>
            <a:r>
              <a:rPr lang="en-US" sz="2000" b="1" dirty="0" err="1">
                <a:latin typeface="Arial Narrow" panose="020B0606020202030204" pitchFamily="34" charset="0"/>
              </a:rPr>
              <a:t>Panik</a:t>
            </a:r>
            <a:r>
              <a:rPr lang="en-US" sz="2000" b="1" dirty="0">
                <a:latin typeface="Arial Narrow" panose="020B0606020202030204" pitchFamily="34" charset="0"/>
              </a:rPr>
              <a:t>)</a:t>
            </a:r>
            <a:r>
              <a:rPr lang="en-US" sz="2000" dirty="0">
                <a:latin typeface="Arial Narrow" panose="020B0606020202030204" pitchFamily="34" charset="0"/>
              </a:rPr>
              <a:t/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→ </a:t>
            </a:r>
            <a:r>
              <a:rPr lang="en-US" sz="2000" dirty="0" err="1">
                <a:latin typeface="Arial Narrow" panose="020B0606020202030204" pitchFamily="34" charset="0"/>
              </a:rPr>
              <a:t>Serangan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panik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tiba-tiba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disertai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gejala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fisik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seperti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jantung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berdebar</a:t>
            </a:r>
            <a:r>
              <a:rPr lang="en-US" sz="2000" dirty="0">
                <a:latin typeface="Arial Narrow" panose="020B0606020202030204" pitchFamily="34" charset="0"/>
              </a:rPr>
              <a:t>, </a:t>
            </a:r>
            <a:r>
              <a:rPr lang="en-US" sz="2000" dirty="0" err="1">
                <a:latin typeface="Arial Narrow" panose="020B0606020202030204" pitchFamily="34" charset="0"/>
              </a:rPr>
              <a:t>sesak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napas</a:t>
            </a:r>
            <a:r>
              <a:rPr lang="en-US" sz="2000" dirty="0">
                <a:latin typeface="Arial Narrow" panose="020B0606020202030204" pitchFamily="34" charset="0"/>
              </a:rPr>
              <a:t>, </a:t>
            </a:r>
            <a:r>
              <a:rPr lang="en-US" sz="2000" dirty="0" err="1">
                <a:latin typeface="Arial Narrow" panose="020B0606020202030204" pitchFamily="34" charset="0"/>
              </a:rPr>
              <a:t>nyeri</a:t>
            </a:r>
            <a:r>
              <a:rPr lang="en-US" sz="2000" dirty="0">
                <a:latin typeface="Arial Narrow" panose="020B0606020202030204" pitchFamily="34" charset="0"/>
              </a:rPr>
              <a:t> dada, </a:t>
            </a:r>
            <a:r>
              <a:rPr lang="en-US" sz="2000" dirty="0" err="1">
                <a:latin typeface="Arial Narrow" panose="020B0606020202030204" pitchFamily="34" charset="0"/>
              </a:rPr>
              <a:t>dan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perasaan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seolah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akan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mati</a:t>
            </a:r>
            <a:r>
              <a:rPr lang="en-US" sz="2000" dirty="0" smtClean="0">
                <a:latin typeface="Arial Narrow" panose="020B0606020202030204" pitchFamily="34" charset="0"/>
              </a:rPr>
              <a:t>.</a:t>
            </a:r>
            <a:endParaRPr lang="en-US" sz="2000" dirty="0">
              <a:latin typeface="Arial Narrow" panose="020B0606020202030204" pitchFamily="34" charset="0"/>
            </a:endParaRPr>
          </a:p>
          <a:p>
            <a:pPr lvl="0"/>
            <a:r>
              <a:rPr lang="en-US" sz="2000" b="1" dirty="0">
                <a:latin typeface="Arial Narrow" panose="020B0606020202030204" pitchFamily="34" charset="0"/>
              </a:rPr>
              <a:t>Phobia (</a:t>
            </a:r>
            <a:r>
              <a:rPr lang="en-US" sz="2000" b="1" dirty="0" err="1">
                <a:latin typeface="Arial Narrow" panose="020B0606020202030204" pitchFamily="34" charset="0"/>
              </a:rPr>
              <a:t>Fobia</a:t>
            </a:r>
            <a:r>
              <a:rPr lang="en-US" sz="2000" b="1" dirty="0">
                <a:latin typeface="Arial Narrow" panose="020B0606020202030204" pitchFamily="34" charset="0"/>
              </a:rPr>
              <a:t> </a:t>
            </a:r>
            <a:r>
              <a:rPr lang="en-US" sz="2000" b="1" dirty="0" err="1">
                <a:latin typeface="Arial Narrow" panose="020B0606020202030204" pitchFamily="34" charset="0"/>
              </a:rPr>
              <a:t>Spesifik</a:t>
            </a:r>
            <a:r>
              <a:rPr lang="en-US" sz="2000" b="1" dirty="0">
                <a:latin typeface="Arial Narrow" panose="020B0606020202030204" pitchFamily="34" charset="0"/>
              </a:rPr>
              <a:t>)</a:t>
            </a:r>
            <a:r>
              <a:rPr lang="en-US" sz="2000" dirty="0">
                <a:latin typeface="Arial Narrow" panose="020B0606020202030204" pitchFamily="34" charset="0"/>
              </a:rPr>
              <a:t/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→ </a:t>
            </a:r>
            <a:r>
              <a:rPr lang="en-US" sz="2000" dirty="0" err="1">
                <a:latin typeface="Arial Narrow" panose="020B0606020202030204" pitchFamily="34" charset="0"/>
              </a:rPr>
              <a:t>Takut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berlebihan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terhadap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objek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atau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situasi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tertentu</a:t>
            </a:r>
            <a:r>
              <a:rPr lang="en-US" sz="2000" dirty="0">
                <a:latin typeface="Arial Narrow" panose="020B0606020202030204" pitchFamily="34" charset="0"/>
              </a:rPr>
              <a:t> (</a:t>
            </a:r>
            <a:r>
              <a:rPr lang="en-US" sz="2000" dirty="0" err="1">
                <a:latin typeface="Arial Narrow" panose="020B0606020202030204" pitchFamily="34" charset="0"/>
              </a:rPr>
              <a:t>misalnya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ketinggian</a:t>
            </a:r>
            <a:r>
              <a:rPr lang="en-US" sz="2000" dirty="0">
                <a:latin typeface="Arial Narrow" panose="020B0606020202030204" pitchFamily="34" charset="0"/>
              </a:rPr>
              <a:t>, </a:t>
            </a:r>
            <a:r>
              <a:rPr lang="en-US" sz="2000" dirty="0" err="1">
                <a:latin typeface="Arial Narrow" panose="020B0606020202030204" pitchFamily="34" charset="0"/>
              </a:rPr>
              <a:t>darah</a:t>
            </a:r>
            <a:r>
              <a:rPr lang="en-US" sz="2000" dirty="0">
                <a:latin typeface="Arial Narrow" panose="020B0606020202030204" pitchFamily="34" charset="0"/>
              </a:rPr>
              <a:t>, </a:t>
            </a:r>
            <a:r>
              <a:rPr lang="en-US" sz="2000" dirty="0" err="1">
                <a:latin typeface="Arial Narrow" panose="020B0606020202030204" pitchFamily="34" charset="0"/>
              </a:rPr>
              <a:t>binatang</a:t>
            </a:r>
            <a:r>
              <a:rPr lang="en-US" sz="2000" dirty="0">
                <a:latin typeface="Arial Narrow" panose="020B0606020202030204" pitchFamily="34" charset="0"/>
              </a:rPr>
              <a:t>).</a:t>
            </a:r>
          </a:p>
          <a:p>
            <a:pPr lvl="0"/>
            <a:r>
              <a:rPr lang="en-US" sz="2000" b="1" dirty="0">
                <a:latin typeface="Arial Narrow" panose="020B0606020202030204" pitchFamily="34" charset="0"/>
              </a:rPr>
              <a:t>Social Anxiety Disorder (</a:t>
            </a:r>
            <a:r>
              <a:rPr lang="en-US" sz="2000" b="1" dirty="0" err="1">
                <a:latin typeface="Arial Narrow" panose="020B0606020202030204" pitchFamily="34" charset="0"/>
              </a:rPr>
              <a:t>Fobia</a:t>
            </a:r>
            <a:r>
              <a:rPr lang="en-US" sz="2000" b="1" dirty="0">
                <a:latin typeface="Arial Narrow" panose="020B0606020202030204" pitchFamily="34" charset="0"/>
              </a:rPr>
              <a:t> </a:t>
            </a:r>
            <a:r>
              <a:rPr lang="en-US" sz="2000" b="1" dirty="0" err="1">
                <a:latin typeface="Arial Narrow" panose="020B0606020202030204" pitchFamily="34" charset="0"/>
              </a:rPr>
              <a:t>Sosial</a:t>
            </a:r>
            <a:r>
              <a:rPr lang="en-US" sz="2000" b="1" dirty="0">
                <a:latin typeface="Arial Narrow" panose="020B0606020202030204" pitchFamily="34" charset="0"/>
              </a:rPr>
              <a:t>)</a:t>
            </a:r>
            <a:r>
              <a:rPr lang="en-US" sz="2000" dirty="0">
                <a:latin typeface="Arial Narrow" panose="020B0606020202030204" pitchFamily="34" charset="0"/>
              </a:rPr>
              <a:t/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→ </a:t>
            </a:r>
            <a:r>
              <a:rPr lang="en-US" sz="2000" dirty="0" err="1">
                <a:latin typeface="Arial Narrow" panose="020B0606020202030204" pitchFamily="34" charset="0"/>
              </a:rPr>
              <a:t>Takut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atau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cemas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berlebihan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saat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harus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berbicara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atau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tampil</a:t>
            </a:r>
            <a:r>
              <a:rPr lang="en-US" sz="2000" dirty="0">
                <a:latin typeface="Arial Narrow" panose="020B0606020202030204" pitchFamily="34" charset="0"/>
              </a:rPr>
              <a:t> di </a:t>
            </a:r>
            <a:r>
              <a:rPr lang="en-US" sz="2000" dirty="0" err="1">
                <a:latin typeface="Arial Narrow" panose="020B0606020202030204" pitchFamily="34" charset="0"/>
              </a:rPr>
              <a:t>depan</a:t>
            </a:r>
            <a:r>
              <a:rPr lang="en-US" sz="2000" dirty="0">
                <a:latin typeface="Arial Narrow" panose="020B0606020202030204" pitchFamily="34" charset="0"/>
              </a:rPr>
              <a:t> orang lain </a:t>
            </a:r>
            <a:r>
              <a:rPr lang="en-US" sz="2000" dirty="0" err="1">
                <a:latin typeface="Arial Narrow" panose="020B0606020202030204" pitchFamily="34" charset="0"/>
              </a:rPr>
              <a:t>karena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takut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dinilai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negatif</a:t>
            </a:r>
            <a:r>
              <a:rPr lang="en-US" sz="2000" dirty="0">
                <a:latin typeface="Arial Narrow" panose="020B0606020202030204" pitchFamily="34" charset="0"/>
              </a:rPr>
              <a:t>.</a:t>
            </a:r>
          </a:p>
          <a:p>
            <a:pPr lvl="0"/>
            <a:r>
              <a:rPr lang="en-US" sz="2000" b="1" dirty="0">
                <a:latin typeface="Arial Narrow" panose="020B0606020202030204" pitchFamily="34" charset="0"/>
              </a:rPr>
              <a:t>Agoraphobia</a:t>
            </a:r>
            <a:r>
              <a:rPr lang="en-US" sz="2000" dirty="0">
                <a:latin typeface="Arial Narrow" panose="020B0606020202030204" pitchFamily="34" charset="0"/>
              </a:rPr>
              <a:t/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>
                <a:latin typeface="Arial Narrow" panose="020B0606020202030204" pitchFamily="34" charset="0"/>
              </a:rPr>
              <a:t>→ </a:t>
            </a:r>
            <a:r>
              <a:rPr lang="en-US" sz="2000" dirty="0" err="1">
                <a:latin typeface="Arial Narrow" panose="020B0606020202030204" pitchFamily="34" charset="0"/>
              </a:rPr>
              <a:t>Takut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berada</a:t>
            </a:r>
            <a:r>
              <a:rPr lang="en-US" sz="2000" dirty="0">
                <a:latin typeface="Arial Narrow" panose="020B0606020202030204" pitchFamily="34" charset="0"/>
              </a:rPr>
              <a:t> di </a:t>
            </a:r>
            <a:r>
              <a:rPr lang="en-US" sz="2000" dirty="0" err="1">
                <a:latin typeface="Arial Narrow" panose="020B0606020202030204" pitchFamily="34" charset="0"/>
              </a:rPr>
              <a:t>tempat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ramai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atau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situasi</a:t>
            </a:r>
            <a:r>
              <a:rPr lang="en-US" sz="2000" dirty="0">
                <a:latin typeface="Arial Narrow" panose="020B0606020202030204" pitchFamily="34" charset="0"/>
              </a:rPr>
              <a:t> yang </a:t>
            </a:r>
            <a:r>
              <a:rPr lang="en-US" sz="2000" dirty="0" err="1">
                <a:latin typeface="Arial Narrow" panose="020B0606020202030204" pitchFamily="34" charset="0"/>
              </a:rPr>
              <a:t>sulit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untuk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melarikan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diri</a:t>
            </a:r>
            <a:r>
              <a:rPr lang="en-US" sz="2000" dirty="0">
                <a:latin typeface="Arial Narrow" panose="020B0606020202030204" pitchFamily="34" charset="0"/>
              </a:rPr>
              <a:t>, </a:t>
            </a:r>
            <a:r>
              <a:rPr lang="en-US" sz="2000" dirty="0" err="1">
                <a:latin typeface="Arial Narrow" panose="020B0606020202030204" pitchFamily="34" charset="0"/>
              </a:rPr>
              <a:t>seperti</a:t>
            </a:r>
            <a:r>
              <a:rPr lang="en-US" sz="2000" dirty="0">
                <a:latin typeface="Arial Narrow" panose="020B0606020202030204" pitchFamily="34" charset="0"/>
              </a:rPr>
              <a:t> di lift, </a:t>
            </a:r>
            <a:r>
              <a:rPr lang="en-US" sz="2000" dirty="0" err="1">
                <a:latin typeface="Arial Narrow" panose="020B0606020202030204" pitchFamily="34" charset="0"/>
              </a:rPr>
              <a:t>kereta</a:t>
            </a:r>
            <a:r>
              <a:rPr lang="en-US" sz="2000" dirty="0">
                <a:latin typeface="Arial Narrow" panose="020B0606020202030204" pitchFamily="34" charset="0"/>
              </a:rPr>
              <a:t>, </a:t>
            </a:r>
            <a:r>
              <a:rPr lang="en-US" sz="2000" dirty="0" err="1">
                <a:latin typeface="Arial Narrow" panose="020B0606020202030204" pitchFamily="34" charset="0"/>
              </a:rPr>
              <a:t>atau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pasar</a:t>
            </a:r>
            <a:r>
              <a:rPr lang="en-US" sz="2000" dirty="0" smtClean="0">
                <a:latin typeface="Arial Narrow" panose="020B0606020202030204" pitchFamily="34" charset="0"/>
              </a:rPr>
              <a:t>.</a:t>
            </a:r>
            <a:endParaRPr lang="en-US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215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 flipV="1">
            <a:off x="-620799" y="-226046"/>
            <a:ext cx="4418454" cy="2054581"/>
          </a:xfrm>
          <a:custGeom>
            <a:avLst/>
            <a:gdLst/>
            <a:ahLst/>
            <a:cxnLst/>
            <a:rect l="l" t="t" r="r" b="b"/>
            <a:pathLst>
              <a:path w="6627681" h="3081871">
                <a:moveTo>
                  <a:pt x="6627681" y="3081871"/>
                </a:moveTo>
                <a:lnTo>
                  <a:pt x="0" y="3081871"/>
                </a:lnTo>
                <a:lnTo>
                  <a:pt x="0" y="0"/>
                </a:lnTo>
                <a:lnTo>
                  <a:pt x="6627681" y="0"/>
                </a:lnTo>
                <a:lnTo>
                  <a:pt x="6627681" y="308187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00000" flipH="1" flipV="1">
            <a:off x="9632295" y="-1947097"/>
            <a:ext cx="420369" cy="4424931"/>
          </a:xfrm>
          <a:custGeom>
            <a:avLst/>
            <a:gdLst/>
            <a:ahLst/>
            <a:cxnLst/>
            <a:rect l="l" t="t" r="r" b="b"/>
            <a:pathLst>
              <a:path w="630553" h="6637397">
                <a:moveTo>
                  <a:pt x="630553" y="6637397"/>
                </a:moveTo>
                <a:lnTo>
                  <a:pt x="0" y="6637397"/>
                </a:lnTo>
                <a:lnTo>
                  <a:pt x="0" y="0"/>
                </a:lnTo>
                <a:lnTo>
                  <a:pt x="630553" y="0"/>
                </a:lnTo>
                <a:lnTo>
                  <a:pt x="630553" y="663739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016259" y="598211"/>
            <a:ext cx="7826221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19"/>
              </a:lnSpc>
            </a:pPr>
            <a:r>
              <a:rPr lang="en-US" sz="4000" dirty="0" err="1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Penyebab</a:t>
            </a:r>
            <a:r>
              <a:rPr lang="en-US" sz="4000" dirty="0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gangguan</a:t>
            </a:r>
            <a:r>
              <a:rPr lang="en-US" sz="4000" dirty="0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Kecemasan</a:t>
            </a:r>
            <a:endParaRPr lang="en-US" sz="4000" dirty="0">
              <a:solidFill>
                <a:srgbClr val="000000"/>
              </a:solidFill>
              <a:latin typeface="Sergio Trendy" panose="020B0604020202020204" charset="0"/>
              <a:ea typeface="Sergio Trendy"/>
              <a:cs typeface="Sergio Trendy"/>
              <a:sym typeface="Sergio Trendy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339634" y="1317803"/>
            <a:ext cx="11547565" cy="5109123"/>
            <a:chOff x="0" y="0"/>
            <a:chExt cx="3683488" cy="150342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83488" cy="1503429"/>
            </a:xfrm>
            <a:custGeom>
              <a:avLst/>
              <a:gdLst/>
              <a:ahLst/>
              <a:cxnLst/>
              <a:rect l="l" t="t" r="r" b="b"/>
              <a:pathLst>
                <a:path w="3683488" h="1503429">
                  <a:moveTo>
                    <a:pt x="28231" y="0"/>
                  </a:moveTo>
                  <a:lnTo>
                    <a:pt x="3655256" y="0"/>
                  </a:lnTo>
                  <a:cubicBezTo>
                    <a:pt x="3670848" y="0"/>
                    <a:pt x="3683488" y="12640"/>
                    <a:pt x="3683488" y="28231"/>
                  </a:cubicBezTo>
                  <a:lnTo>
                    <a:pt x="3683488" y="1475198"/>
                  </a:lnTo>
                  <a:cubicBezTo>
                    <a:pt x="3683488" y="1490790"/>
                    <a:pt x="3670848" y="1503429"/>
                    <a:pt x="3655256" y="1503429"/>
                  </a:cubicBezTo>
                  <a:lnTo>
                    <a:pt x="28231" y="1503429"/>
                  </a:lnTo>
                  <a:cubicBezTo>
                    <a:pt x="12640" y="1503429"/>
                    <a:pt x="0" y="1490790"/>
                    <a:pt x="0" y="1475198"/>
                  </a:cubicBezTo>
                  <a:lnTo>
                    <a:pt x="0" y="28231"/>
                  </a:lnTo>
                  <a:cubicBezTo>
                    <a:pt x="0" y="12640"/>
                    <a:pt x="12640" y="0"/>
                    <a:pt x="28231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1C98ED"/>
              </a:solidFill>
              <a:prstDash val="lgDash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3683488" cy="154152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171450" indent="-171450" algn="ctr">
                <a:lnSpc>
                  <a:spcPts val="1773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endParaRPr sz="120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028888" y="2387199"/>
            <a:ext cx="8134224" cy="410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endParaRPr lang="en-US" sz="2667" b="1" dirty="0"/>
          </a:p>
        </p:txBody>
      </p:sp>
      <p:sp>
        <p:nvSpPr>
          <p:cNvPr id="11" name="TextBox 6"/>
          <p:cNvSpPr txBox="1"/>
          <p:nvPr/>
        </p:nvSpPr>
        <p:spPr>
          <a:xfrm>
            <a:off x="587830" y="1343240"/>
            <a:ext cx="10991274" cy="6001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dirty="0" smtClean="0"/>
              <a:t>1. </a:t>
            </a:r>
            <a:r>
              <a:rPr lang="en-US" sz="2000" b="1" dirty="0" err="1" smtClean="0"/>
              <a:t>Faktor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biologis</a:t>
            </a:r>
            <a:endParaRPr lang="en-US" sz="2000" b="1" dirty="0" smtClean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 smtClean="0"/>
              <a:t>Genetik</a:t>
            </a:r>
            <a:r>
              <a:rPr lang="en-US" sz="2000" dirty="0" smtClean="0"/>
              <a:t> (</a:t>
            </a:r>
            <a:r>
              <a:rPr lang="en-US" sz="2000" dirty="0" err="1" smtClean="0"/>
              <a:t>keturunan</a:t>
            </a:r>
            <a:r>
              <a:rPr lang="en-US" sz="2000" dirty="0" smtClean="0"/>
              <a:t>) : </a:t>
            </a:r>
          </a:p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en-US" sz="2000" dirty="0" err="1" smtClean="0"/>
              <a:t>Riwayat</a:t>
            </a:r>
            <a:r>
              <a:rPr lang="en-US" sz="2000" dirty="0" smtClean="0"/>
              <a:t> </a:t>
            </a:r>
            <a:r>
              <a:rPr lang="en-US" sz="2000" dirty="0" err="1" smtClean="0"/>
              <a:t>keluarga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gangguan</a:t>
            </a:r>
            <a:r>
              <a:rPr lang="en-US" sz="2000" dirty="0" smtClean="0"/>
              <a:t> </a:t>
            </a:r>
            <a:r>
              <a:rPr lang="en-US" sz="2000" dirty="0" err="1" smtClean="0"/>
              <a:t>kecemasan</a:t>
            </a:r>
            <a:r>
              <a:rPr lang="en-US" sz="2000" dirty="0" smtClean="0"/>
              <a:t> </a:t>
            </a:r>
            <a:r>
              <a:rPr lang="en-US" sz="2000" dirty="0" err="1" smtClean="0"/>
              <a:t>bisa</a:t>
            </a:r>
            <a:r>
              <a:rPr lang="en-US" sz="2000" dirty="0" smtClean="0"/>
              <a:t> </a:t>
            </a:r>
            <a:r>
              <a:rPr lang="en-US" sz="2000" dirty="0" err="1" smtClean="0"/>
              <a:t>meningkatkan</a:t>
            </a:r>
            <a:r>
              <a:rPr lang="en-US" sz="2000" dirty="0" smtClean="0"/>
              <a:t> </a:t>
            </a:r>
            <a:r>
              <a:rPr lang="en-US" sz="2000" dirty="0" err="1" smtClean="0"/>
              <a:t>resiko</a:t>
            </a:r>
            <a:r>
              <a:rPr lang="en-US" sz="2000" dirty="0" smtClean="0"/>
              <a:t> </a:t>
            </a:r>
            <a:r>
              <a:rPr lang="en-US" sz="2000" dirty="0" err="1" smtClean="0"/>
              <a:t>lebih</a:t>
            </a:r>
            <a:r>
              <a:rPr lang="en-US" sz="2000" dirty="0" smtClean="0"/>
              <a:t> </a:t>
            </a:r>
            <a:r>
              <a:rPr lang="en-US" sz="2000" dirty="0" err="1" smtClean="0"/>
              <a:t>tinggi</a:t>
            </a:r>
            <a:r>
              <a:rPr lang="en-US" sz="2000" dirty="0" smtClean="0"/>
              <a:t>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err="1" smtClean="0"/>
              <a:t>Ketidakseimbangan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kimia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otak</a:t>
            </a:r>
            <a:endParaRPr lang="en-US" sz="2000" b="1" dirty="0" smtClean="0"/>
          </a:p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en-US" sz="2000" dirty="0" err="1" smtClean="0"/>
              <a:t>Sistem</a:t>
            </a:r>
            <a:r>
              <a:rPr lang="en-US" sz="2000" dirty="0" smtClean="0"/>
              <a:t> </a:t>
            </a:r>
            <a:r>
              <a:rPr lang="en-US" sz="2000" dirty="0" err="1" smtClean="0"/>
              <a:t>neurotransmiter</a:t>
            </a:r>
            <a:r>
              <a:rPr lang="en-US" sz="2000" dirty="0" smtClean="0"/>
              <a:t> </a:t>
            </a:r>
            <a:r>
              <a:rPr lang="en-US" sz="2000" dirty="0" err="1" smtClean="0"/>
              <a:t>seperti</a:t>
            </a:r>
            <a:r>
              <a:rPr lang="en-US" sz="2000" dirty="0" smtClean="0"/>
              <a:t> </a:t>
            </a:r>
            <a:r>
              <a:rPr lang="en-US" sz="2000" b="1" dirty="0" smtClean="0"/>
              <a:t>serotonin</a:t>
            </a:r>
            <a:r>
              <a:rPr lang="en-US" sz="2000" dirty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b="1" dirty="0" err="1" smtClean="0"/>
              <a:t>Dopamin</a:t>
            </a:r>
            <a:r>
              <a:rPr lang="en-US" sz="2000" b="1" dirty="0" smtClean="0"/>
              <a:t> </a:t>
            </a:r>
            <a:r>
              <a:rPr lang="en-US" sz="2000" dirty="0" smtClean="0"/>
              <a:t>yang </a:t>
            </a:r>
            <a:r>
              <a:rPr lang="en-US" sz="2000" dirty="0" err="1" smtClean="0"/>
              <a:t>mengatur</a:t>
            </a:r>
            <a:r>
              <a:rPr lang="en-US" sz="2000" dirty="0" smtClean="0"/>
              <a:t> </a:t>
            </a:r>
            <a:r>
              <a:rPr lang="en-US" sz="2000" dirty="0" err="1" smtClean="0"/>
              <a:t>suasana</a:t>
            </a:r>
            <a:r>
              <a:rPr lang="en-US" sz="2000" dirty="0" smtClean="0"/>
              <a:t> </a:t>
            </a:r>
            <a:r>
              <a:rPr lang="en-US" sz="2000" dirty="0" err="1" smtClean="0"/>
              <a:t>hati</a:t>
            </a:r>
            <a:r>
              <a:rPr lang="en-US" sz="2000" dirty="0" smtClean="0"/>
              <a:t>, rasa </a:t>
            </a:r>
            <a:r>
              <a:rPr lang="en-US" sz="2000" dirty="0" err="1" smtClean="0"/>
              <a:t>takut</a:t>
            </a:r>
            <a:r>
              <a:rPr lang="en-US" sz="2000" dirty="0" smtClean="0"/>
              <a:t>, </a:t>
            </a:r>
            <a:r>
              <a:rPr lang="en-US" sz="2000" dirty="0" err="1" smtClean="0"/>
              <a:t>respon</a:t>
            </a:r>
            <a:r>
              <a:rPr lang="en-US" sz="2000" dirty="0" smtClean="0"/>
              <a:t> stress, </a:t>
            </a:r>
            <a:r>
              <a:rPr lang="en-US" sz="2000" dirty="0" err="1" smtClean="0"/>
              <a:t>fokus</a:t>
            </a:r>
            <a:r>
              <a:rPr lang="en-US" sz="2000" dirty="0" smtClean="0"/>
              <a:t>, </a:t>
            </a:r>
            <a:r>
              <a:rPr lang="en-US" sz="2000" dirty="0" err="1" smtClean="0"/>
              <a:t>dll</a:t>
            </a:r>
            <a:r>
              <a:rPr lang="en-US" sz="2000" dirty="0" smtClean="0"/>
              <a:t> </a:t>
            </a:r>
            <a:r>
              <a:rPr lang="en-US" sz="2000" dirty="0" err="1" smtClean="0"/>
              <a:t>tidak</a:t>
            </a:r>
            <a:r>
              <a:rPr lang="en-US" sz="2000" dirty="0" smtClean="0"/>
              <a:t> </a:t>
            </a:r>
            <a:r>
              <a:rPr lang="en-US" sz="2000" dirty="0" err="1" smtClean="0"/>
              <a:t>terjadi</a:t>
            </a:r>
            <a:r>
              <a:rPr lang="en-US" sz="2000" dirty="0" smtClean="0"/>
              <a:t> </a:t>
            </a:r>
            <a:r>
              <a:rPr lang="en-US" sz="2000" dirty="0" err="1" smtClean="0"/>
              <a:t>keseimbangan</a:t>
            </a:r>
            <a:r>
              <a:rPr lang="en-US" sz="2000" dirty="0" smtClean="0"/>
              <a:t> </a:t>
            </a:r>
            <a:r>
              <a:rPr lang="en-US" sz="2000" dirty="0" err="1" smtClean="0"/>
              <a:t>maka</a:t>
            </a:r>
            <a:r>
              <a:rPr lang="en-US" sz="2000" dirty="0" smtClean="0"/>
              <a:t> </a:t>
            </a:r>
            <a:r>
              <a:rPr lang="en-US" sz="2000" dirty="0" err="1" smtClean="0"/>
              <a:t>akan</a:t>
            </a:r>
            <a:r>
              <a:rPr lang="en-US" sz="2000" dirty="0" smtClean="0"/>
              <a:t> </a:t>
            </a:r>
            <a:r>
              <a:rPr lang="en-US" sz="2000" dirty="0" err="1" smtClean="0"/>
              <a:t>memicu</a:t>
            </a:r>
            <a:r>
              <a:rPr lang="en-US" sz="2000" dirty="0" smtClean="0"/>
              <a:t> </a:t>
            </a:r>
            <a:r>
              <a:rPr lang="en-US" sz="2000" dirty="0" err="1" smtClean="0"/>
              <a:t>munculnya</a:t>
            </a:r>
            <a:r>
              <a:rPr lang="en-US" sz="2000" dirty="0" smtClean="0"/>
              <a:t> </a:t>
            </a:r>
            <a:r>
              <a:rPr lang="en-US" sz="2000" dirty="0" err="1" smtClean="0"/>
              <a:t>gejala</a:t>
            </a:r>
            <a:r>
              <a:rPr lang="en-US" sz="2000" dirty="0" smtClean="0"/>
              <a:t> </a:t>
            </a:r>
            <a:r>
              <a:rPr lang="en-US" sz="2000" dirty="0" err="1" smtClean="0"/>
              <a:t>kecemasan</a:t>
            </a:r>
            <a:r>
              <a:rPr lang="en-US" sz="2000" dirty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membuat</a:t>
            </a:r>
            <a:r>
              <a:rPr lang="en-US" sz="2000" dirty="0" smtClean="0"/>
              <a:t> </a:t>
            </a:r>
            <a:r>
              <a:rPr lang="en-US" sz="2000" dirty="0" err="1" smtClean="0"/>
              <a:t>tubuh</a:t>
            </a:r>
            <a:r>
              <a:rPr lang="en-US" sz="2000" dirty="0" smtClean="0"/>
              <a:t> </a:t>
            </a:r>
            <a:r>
              <a:rPr lang="en-US" sz="2000" dirty="0" err="1" smtClean="0"/>
              <a:t>lebih</a:t>
            </a:r>
            <a:r>
              <a:rPr lang="en-US" sz="2000" dirty="0" smtClean="0"/>
              <a:t> </a:t>
            </a:r>
            <a:r>
              <a:rPr lang="en-US" sz="2000" dirty="0" err="1" smtClean="0"/>
              <a:t>mudah</a:t>
            </a:r>
            <a:r>
              <a:rPr lang="en-US" sz="2000" dirty="0" smtClean="0"/>
              <a:t> </a:t>
            </a:r>
            <a:r>
              <a:rPr lang="en-US" sz="2000" dirty="0" err="1" smtClean="0"/>
              <a:t>bereaksi</a:t>
            </a:r>
            <a:r>
              <a:rPr lang="en-US" sz="2000" dirty="0" smtClean="0"/>
              <a:t> </a:t>
            </a:r>
            <a:r>
              <a:rPr lang="en-US" sz="2000" dirty="0" err="1" smtClean="0"/>
              <a:t>berlebihan</a:t>
            </a:r>
            <a:r>
              <a:rPr lang="en-US" sz="2000" dirty="0" smtClean="0"/>
              <a:t> </a:t>
            </a:r>
            <a:r>
              <a:rPr lang="en-US" sz="2000" dirty="0" err="1" smtClean="0"/>
              <a:t>thd</a:t>
            </a:r>
            <a:r>
              <a:rPr lang="en-US" sz="2000" dirty="0" smtClean="0"/>
              <a:t> stress.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err="1" smtClean="0"/>
              <a:t>Sistem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saraf</a:t>
            </a:r>
            <a:r>
              <a:rPr lang="en-US" sz="2000" b="1" dirty="0" smtClean="0"/>
              <a:t> yang </a:t>
            </a:r>
            <a:r>
              <a:rPr lang="en-US" sz="2000" b="1" dirty="0" err="1" smtClean="0"/>
              <a:t>sangat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sensitif</a:t>
            </a:r>
            <a:endParaRPr lang="en-US" sz="2000" b="1" dirty="0" smtClean="0"/>
          </a:p>
          <a:p>
            <a:pPr>
              <a:lnSpc>
                <a:spcPct val="150000"/>
              </a:lnSpc>
            </a:pPr>
            <a:r>
              <a:rPr lang="en-US" sz="2000" dirty="0" smtClean="0"/>
              <a:t>- </a:t>
            </a:r>
            <a:r>
              <a:rPr lang="en-US" sz="2000" dirty="0" err="1" smtClean="0"/>
              <a:t>Sistem</a:t>
            </a:r>
            <a:r>
              <a:rPr lang="en-US" sz="2000" dirty="0" smtClean="0"/>
              <a:t> </a:t>
            </a:r>
            <a:r>
              <a:rPr lang="en-US" sz="2000" i="1" dirty="0" smtClean="0"/>
              <a:t>fight-or-flight</a:t>
            </a:r>
            <a:r>
              <a:rPr lang="en-US" sz="2000" dirty="0" smtClean="0"/>
              <a:t> yang </a:t>
            </a:r>
            <a:r>
              <a:rPr lang="en-US" sz="2000" dirty="0" err="1" smtClean="0"/>
              <a:t>merupakan</a:t>
            </a:r>
            <a:r>
              <a:rPr lang="en-US" sz="2000" dirty="0" smtClean="0"/>
              <a:t> </a:t>
            </a:r>
            <a:r>
              <a:rPr lang="en-US" sz="2000" b="1" dirty="0" err="1" smtClean="0"/>
              <a:t>reaksi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otomatis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tubuh</a:t>
            </a:r>
            <a:r>
              <a:rPr lang="en-US" sz="2000" dirty="0" smtClean="0"/>
              <a:t> </a:t>
            </a:r>
            <a:r>
              <a:rPr lang="en-US" sz="2000" dirty="0" err="1" smtClean="0"/>
              <a:t>ketika</a:t>
            </a:r>
            <a:r>
              <a:rPr lang="en-US" sz="2000" dirty="0" smtClean="0"/>
              <a:t> </a:t>
            </a:r>
            <a:r>
              <a:rPr lang="en-US" sz="2000" dirty="0" err="1" smtClean="0"/>
              <a:t>menghadapi</a:t>
            </a:r>
            <a:r>
              <a:rPr lang="en-US" sz="2000" dirty="0" smtClean="0"/>
              <a:t> </a:t>
            </a:r>
            <a:r>
              <a:rPr lang="en-US" sz="2000" dirty="0" err="1" smtClean="0"/>
              <a:t>ancaman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situasi</a:t>
            </a:r>
            <a:r>
              <a:rPr lang="en-US" sz="2000" dirty="0" smtClean="0"/>
              <a:t> yang </a:t>
            </a:r>
            <a:r>
              <a:rPr lang="en-US" sz="2000" dirty="0" err="1" smtClean="0"/>
              <a:t>dianggap</a:t>
            </a:r>
            <a:r>
              <a:rPr lang="en-US" sz="2000" dirty="0" smtClean="0"/>
              <a:t> </a:t>
            </a:r>
            <a:r>
              <a:rPr lang="en-US" sz="2000" dirty="0" err="1" smtClean="0"/>
              <a:t>berbahaya</a:t>
            </a:r>
            <a:r>
              <a:rPr lang="en-US" sz="2000" dirty="0" smtClean="0"/>
              <a:t> </a:t>
            </a:r>
            <a:r>
              <a:rPr lang="en-US" sz="2000" dirty="0" err="1" smtClean="0"/>
              <a:t>terlalu</a:t>
            </a:r>
            <a:r>
              <a:rPr lang="en-US" sz="2000" dirty="0" smtClean="0"/>
              <a:t> </a:t>
            </a:r>
            <a:r>
              <a:rPr lang="en-US" sz="2000" dirty="0" err="1" smtClean="0"/>
              <a:t>aktif</a:t>
            </a:r>
            <a:r>
              <a:rPr lang="en-US" sz="2000" dirty="0" smtClean="0"/>
              <a:t> </a:t>
            </a:r>
            <a:r>
              <a:rPr lang="en-US" sz="2000" dirty="0" err="1" smtClean="0"/>
              <a:t>membuat</a:t>
            </a:r>
            <a:r>
              <a:rPr lang="en-US" sz="2000" dirty="0" smtClean="0"/>
              <a:t> </a:t>
            </a:r>
            <a:r>
              <a:rPr lang="en-US" sz="2000" dirty="0" err="1" smtClean="0"/>
              <a:t>tubuh</a:t>
            </a:r>
            <a:r>
              <a:rPr lang="en-US" sz="2000" dirty="0" smtClean="0"/>
              <a:t> </a:t>
            </a:r>
            <a:r>
              <a:rPr lang="en-US" sz="2000" dirty="0" err="1" smtClean="0"/>
              <a:t>cepat</a:t>
            </a:r>
            <a:r>
              <a:rPr lang="en-US" sz="2000" dirty="0" smtClean="0"/>
              <a:t> </a:t>
            </a:r>
            <a:r>
              <a:rPr lang="en-US" sz="2000" dirty="0" err="1" smtClean="0"/>
              <a:t>merespons</a:t>
            </a:r>
            <a:r>
              <a:rPr lang="en-US" sz="2000" dirty="0" smtClean="0"/>
              <a:t> </a:t>
            </a:r>
            <a:r>
              <a:rPr lang="en-US" sz="2000" dirty="0" err="1" smtClean="0"/>
              <a:t>ancaman</a:t>
            </a:r>
            <a:r>
              <a:rPr lang="en-US" sz="2000" dirty="0" smtClean="0"/>
              <a:t> </a:t>
            </a:r>
            <a:r>
              <a:rPr lang="en-US" sz="2000" dirty="0" err="1" smtClean="0"/>
              <a:t>kecil</a:t>
            </a:r>
            <a:r>
              <a:rPr lang="en-US" sz="2000" dirty="0" smtClean="0"/>
              <a:t> </a:t>
            </a:r>
            <a:r>
              <a:rPr lang="en-US" sz="2000" dirty="0" err="1" smtClean="0"/>
              <a:t>sebagai</a:t>
            </a:r>
            <a:r>
              <a:rPr lang="en-US" sz="2000" dirty="0" smtClean="0"/>
              <a:t> </a:t>
            </a:r>
            <a:r>
              <a:rPr lang="en-US" sz="2000" dirty="0" err="1" smtClean="0"/>
              <a:t>ancaman</a:t>
            </a:r>
            <a:r>
              <a:rPr lang="en-US" sz="2000" dirty="0" smtClean="0"/>
              <a:t> </a:t>
            </a:r>
            <a:r>
              <a:rPr lang="en-US" sz="2000" dirty="0" err="1" smtClean="0"/>
              <a:t>besar</a:t>
            </a:r>
            <a:r>
              <a:rPr lang="en-US" sz="20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Tx/>
              <a:buChar char="-"/>
            </a:pPr>
            <a:endParaRPr lang="en-US" sz="2000" dirty="0" smtClean="0"/>
          </a:p>
          <a:p>
            <a:pPr algn="just">
              <a:lnSpc>
                <a:spcPct val="150000"/>
              </a:lnSpc>
            </a:pPr>
            <a:endParaRPr lang="en-US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956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 flipV="1">
            <a:off x="-620799" y="-226046"/>
            <a:ext cx="4418454" cy="2054581"/>
          </a:xfrm>
          <a:custGeom>
            <a:avLst/>
            <a:gdLst/>
            <a:ahLst/>
            <a:cxnLst/>
            <a:rect l="l" t="t" r="r" b="b"/>
            <a:pathLst>
              <a:path w="6627681" h="3081871">
                <a:moveTo>
                  <a:pt x="6627681" y="3081871"/>
                </a:moveTo>
                <a:lnTo>
                  <a:pt x="0" y="3081871"/>
                </a:lnTo>
                <a:lnTo>
                  <a:pt x="0" y="0"/>
                </a:lnTo>
                <a:lnTo>
                  <a:pt x="6627681" y="0"/>
                </a:lnTo>
                <a:lnTo>
                  <a:pt x="6627681" y="308187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00000" flipH="1" flipV="1">
            <a:off x="9632295" y="-1947097"/>
            <a:ext cx="420369" cy="4424931"/>
          </a:xfrm>
          <a:custGeom>
            <a:avLst/>
            <a:gdLst/>
            <a:ahLst/>
            <a:cxnLst/>
            <a:rect l="l" t="t" r="r" b="b"/>
            <a:pathLst>
              <a:path w="630553" h="6637397">
                <a:moveTo>
                  <a:pt x="630553" y="6637397"/>
                </a:moveTo>
                <a:lnTo>
                  <a:pt x="0" y="6637397"/>
                </a:lnTo>
                <a:lnTo>
                  <a:pt x="0" y="0"/>
                </a:lnTo>
                <a:lnTo>
                  <a:pt x="630553" y="0"/>
                </a:lnTo>
                <a:lnTo>
                  <a:pt x="630553" y="663739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016259" y="598211"/>
            <a:ext cx="7826221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19"/>
              </a:lnSpc>
            </a:pPr>
            <a:r>
              <a:rPr lang="en-US" sz="4000" dirty="0" err="1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Penyebab</a:t>
            </a:r>
            <a:r>
              <a:rPr lang="en-US" sz="4000" dirty="0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gangguan</a:t>
            </a:r>
            <a:r>
              <a:rPr lang="en-US" sz="4000" dirty="0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Kecemasan</a:t>
            </a:r>
            <a:endParaRPr lang="en-US" sz="4000" dirty="0">
              <a:solidFill>
                <a:srgbClr val="000000"/>
              </a:solidFill>
              <a:latin typeface="Sergio Trendy" panose="020B0604020202020204" charset="0"/>
              <a:ea typeface="Sergio Trendy"/>
              <a:cs typeface="Sergio Trendy"/>
              <a:sym typeface="Sergio Trendy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339634" y="1317803"/>
            <a:ext cx="11547565" cy="5109123"/>
            <a:chOff x="0" y="0"/>
            <a:chExt cx="3683488" cy="150342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83488" cy="1503429"/>
            </a:xfrm>
            <a:custGeom>
              <a:avLst/>
              <a:gdLst/>
              <a:ahLst/>
              <a:cxnLst/>
              <a:rect l="l" t="t" r="r" b="b"/>
              <a:pathLst>
                <a:path w="3683488" h="1503429">
                  <a:moveTo>
                    <a:pt x="28231" y="0"/>
                  </a:moveTo>
                  <a:lnTo>
                    <a:pt x="3655256" y="0"/>
                  </a:lnTo>
                  <a:cubicBezTo>
                    <a:pt x="3670848" y="0"/>
                    <a:pt x="3683488" y="12640"/>
                    <a:pt x="3683488" y="28231"/>
                  </a:cubicBezTo>
                  <a:lnTo>
                    <a:pt x="3683488" y="1475198"/>
                  </a:lnTo>
                  <a:cubicBezTo>
                    <a:pt x="3683488" y="1490790"/>
                    <a:pt x="3670848" y="1503429"/>
                    <a:pt x="3655256" y="1503429"/>
                  </a:cubicBezTo>
                  <a:lnTo>
                    <a:pt x="28231" y="1503429"/>
                  </a:lnTo>
                  <a:cubicBezTo>
                    <a:pt x="12640" y="1503429"/>
                    <a:pt x="0" y="1490790"/>
                    <a:pt x="0" y="1475198"/>
                  </a:cubicBezTo>
                  <a:lnTo>
                    <a:pt x="0" y="28231"/>
                  </a:lnTo>
                  <a:cubicBezTo>
                    <a:pt x="0" y="12640"/>
                    <a:pt x="12640" y="0"/>
                    <a:pt x="28231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1C98ED"/>
              </a:solidFill>
              <a:prstDash val="lgDash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3683488" cy="154152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171450" indent="-171450" algn="ctr">
                <a:lnSpc>
                  <a:spcPts val="1773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endParaRPr sz="120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028888" y="2387199"/>
            <a:ext cx="8134224" cy="410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endParaRPr lang="en-US" sz="2667" b="1" dirty="0"/>
          </a:p>
        </p:txBody>
      </p:sp>
      <p:sp>
        <p:nvSpPr>
          <p:cNvPr id="11" name="TextBox 6"/>
          <p:cNvSpPr txBox="1"/>
          <p:nvPr/>
        </p:nvSpPr>
        <p:spPr>
          <a:xfrm>
            <a:off x="655378" y="1555488"/>
            <a:ext cx="9912473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dirty="0"/>
              <a:t>2</a:t>
            </a:r>
            <a:r>
              <a:rPr lang="en-US" sz="2000" b="1" dirty="0" smtClean="0"/>
              <a:t>. </a:t>
            </a:r>
            <a:r>
              <a:rPr lang="en-US" sz="2000" b="1" dirty="0" err="1" smtClean="0"/>
              <a:t>Psikologis</a:t>
            </a:r>
            <a:endParaRPr lang="en-US" sz="2000" b="1" dirty="0" smtClean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 smtClean="0"/>
              <a:t>Memiliki</a:t>
            </a:r>
            <a:r>
              <a:rPr lang="en-US" sz="2000" dirty="0" smtClean="0"/>
              <a:t> </a:t>
            </a:r>
            <a:r>
              <a:rPr lang="en-US" sz="2000" dirty="0" err="1" smtClean="0"/>
              <a:t>pola</a:t>
            </a:r>
            <a:r>
              <a:rPr lang="en-US" sz="2000" dirty="0" smtClean="0"/>
              <a:t> </a:t>
            </a:r>
            <a:r>
              <a:rPr lang="en-US" sz="2000" dirty="0" err="1"/>
              <a:t>pikir</a:t>
            </a:r>
            <a:r>
              <a:rPr lang="en-US" sz="2000" dirty="0"/>
              <a:t> </a:t>
            </a:r>
            <a:r>
              <a:rPr lang="en-US" sz="2000" dirty="0" err="1"/>
              <a:t>negatif</a:t>
            </a:r>
            <a:r>
              <a:rPr lang="en-US" sz="2000" dirty="0"/>
              <a:t>, </a:t>
            </a:r>
            <a:r>
              <a:rPr lang="en-US" sz="2000" dirty="0" err="1"/>
              <a:t>pengalaman</a:t>
            </a:r>
            <a:r>
              <a:rPr lang="en-US" sz="2000" dirty="0"/>
              <a:t> </a:t>
            </a:r>
            <a:r>
              <a:rPr lang="en-US" sz="2000" dirty="0" err="1"/>
              <a:t>traumatis</a:t>
            </a:r>
            <a:r>
              <a:rPr lang="en-US" sz="2000" dirty="0"/>
              <a:t>, </a:t>
            </a:r>
            <a:r>
              <a:rPr lang="en-US" sz="2000" dirty="0" err="1" smtClean="0"/>
              <a:t>stres</a:t>
            </a:r>
            <a:r>
              <a:rPr lang="en-US" sz="2000" dirty="0" smtClean="0"/>
              <a:t> </a:t>
            </a:r>
            <a:r>
              <a:rPr lang="en-US" sz="2000" dirty="0" err="1" smtClean="0"/>
              <a:t>berkepanjangan</a:t>
            </a:r>
            <a:r>
              <a:rPr lang="en-US" sz="2000" dirty="0" smtClean="0"/>
              <a:t>, </a:t>
            </a:r>
            <a:r>
              <a:rPr lang="en-US" sz="2000" dirty="0" err="1" smtClean="0"/>
              <a:t>kepribadian</a:t>
            </a:r>
            <a:r>
              <a:rPr lang="en-US" sz="2000" dirty="0" smtClean="0"/>
              <a:t> (</a:t>
            </a:r>
            <a:r>
              <a:rPr lang="en-US" sz="2000" dirty="0" err="1" smtClean="0"/>
              <a:t>cemas</a:t>
            </a:r>
            <a:r>
              <a:rPr lang="en-US" sz="2000" dirty="0" smtClean="0"/>
              <a:t> &amp; </a:t>
            </a:r>
            <a:r>
              <a:rPr lang="en-US" sz="2000" dirty="0" err="1" smtClean="0"/>
              <a:t>perfeksionis</a:t>
            </a:r>
            <a:r>
              <a:rPr lang="en-US" sz="2000" dirty="0" smtClean="0"/>
              <a:t>), </a:t>
            </a:r>
            <a:r>
              <a:rPr lang="en-US" sz="2000" dirty="0" err="1" smtClean="0"/>
              <a:t>kemampuan</a:t>
            </a:r>
            <a:r>
              <a:rPr lang="en-US" sz="2000" dirty="0" smtClean="0"/>
              <a:t> </a:t>
            </a:r>
            <a:r>
              <a:rPr lang="en-US" sz="2000" dirty="0" err="1" smtClean="0"/>
              <a:t>mengelola</a:t>
            </a:r>
            <a:r>
              <a:rPr lang="en-US" sz="2000" dirty="0" smtClean="0"/>
              <a:t> stress/</a:t>
            </a:r>
            <a:r>
              <a:rPr lang="en-US" sz="2000" dirty="0" err="1" smtClean="0"/>
              <a:t>tekanan</a:t>
            </a:r>
            <a:endParaRPr lang="en-US" sz="2000" dirty="0" smtClean="0"/>
          </a:p>
          <a:p>
            <a:pPr lvl="0" algn="just">
              <a:lnSpc>
                <a:spcPct val="150000"/>
              </a:lnSpc>
            </a:pPr>
            <a:r>
              <a:rPr lang="en-US" sz="2000" b="1" dirty="0" smtClean="0"/>
              <a:t>3</a:t>
            </a:r>
            <a:r>
              <a:rPr lang="en-US" sz="2000" b="1" dirty="0" smtClean="0"/>
              <a:t>. </a:t>
            </a:r>
            <a:r>
              <a:rPr lang="en-US" sz="2000" b="1" dirty="0" err="1" smtClean="0"/>
              <a:t>Faktor</a:t>
            </a:r>
            <a:r>
              <a:rPr lang="en-US" sz="2000" b="1" dirty="0" smtClean="0"/>
              <a:t> </a:t>
            </a:r>
            <a:r>
              <a:rPr lang="en-US" sz="2000" b="1" dirty="0" err="1"/>
              <a:t>lingkungan</a:t>
            </a:r>
            <a:r>
              <a:rPr lang="en-US" sz="2000" b="1" dirty="0"/>
              <a:t>:</a:t>
            </a:r>
            <a:r>
              <a:rPr lang="en-US" sz="2000" dirty="0"/>
              <a:t> </a:t>
            </a:r>
            <a:r>
              <a:rPr lang="en-US" sz="2000" dirty="0" err="1" smtClean="0"/>
              <a:t>tekanan</a:t>
            </a:r>
            <a:r>
              <a:rPr lang="en-US" sz="2000" dirty="0" smtClean="0"/>
              <a:t> </a:t>
            </a:r>
            <a:r>
              <a:rPr lang="en-US" sz="2000" dirty="0" err="1"/>
              <a:t>pekerjaan</a:t>
            </a:r>
            <a:r>
              <a:rPr lang="en-US" sz="2000" dirty="0" smtClean="0"/>
              <a:t>, </a:t>
            </a:r>
            <a:r>
              <a:rPr lang="en-US" sz="2000" dirty="0" err="1" smtClean="0"/>
              <a:t>faktor</a:t>
            </a:r>
            <a:r>
              <a:rPr lang="en-US" sz="2000" dirty="0" smtClean="0"/>
              <a:t> </a:t>
            </a:r>
            <a:r>
              <a:rPr lang="en-US" sz="2000" dirty="0" err="1" smtClean="0"/>
              <a:t>ekonomi</a:t>
            </a:r>
            <a:r>
              <a:rPr lang="en-US" sz="2000" dirty="0" smtClean="0"/>
              <a:t>, </a:t>
            </a:r>
            <a:r>
              <a:rPr lang="en-US" sz="2000" dirty="0" err="1"/>
              <a:t>konflik</a:t>
            </a:r>
            <a:r>
              <a:rPr lang="en-US" sz="2000" dirty="0"/>
              <a:t> </a:t>
            </a:r>
            <a:r>
              <a:rPr lang="en-US" sz="2000" dirty="0" err="1"/>
              <a:t>keluarga</a:t>
            </a:r>
            <a:r>
              <a:rPr lang="en-US" sz="2000" dirty="0"/>
              <a:t>, </a:t>
            </a:r>
            <a:r>
              <a:rPr lang="en-US" sz="2000" dirty="0" err="1"/>
              <a:t>kehilangan</a:t>
            </a:r>
            <a:r>
              <a:rPr lang="en-US" sz="2000" dirty="0"/>
              <a:t> orang </a:t>
            </a:r>
            <a:r>
              <a:rPr lang="en-US" sz="2000" dirty="0" err="1" smtClean="0"/>
              <a:t>tercinta</a:t>
            </a:r>
            <a:r>
              <a:rPr lang="en-US" sz="2000" dirty="0" smtClean="0"/>
              <a:t>.</a:t>
            </a:r>
            <a:endParaRPr lang="en-US" sz="2000" dirty="0"/>
          </a:p>
          <a:p>
            <a:pPr algn="just">
              <a:lnSpc>
                <a:spcPct val="150000"/>
              </a:lnSpc>
            </a:pPr>
            <a:endParaRPr lang="en-US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613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 flipV="1">
            <a:off x="-620799" y="-226046"/>
            <a:ext cx="4418454" cy="2054581"/>
          </a:xfrm>
          <a:custGeom>
            <a:avLst/>
            <a:gdLst/>
            <a:ahLst/>
            <a:cxnLst/>
            <a:rect l="l" t="t" r="r" b="b"/>
            <a:pathLst>
              <a:path w="6627681" h="3081871">
                <a:moveTo>
                  <a:pt x="6627681" y="3081871"/>
                </a:moveTo>
                <a:lnTo>
                  <a:pt x="0" y="3081871"/>
                </a:lnTo>
                <a:lnTo>
                  <a:pt x="0" y="0"/>
                </a:lnTo>
                <a:lnTo>
                  <a:pt x="6627681" y="0"/>
                </a:lnTo>
                <a:lnTo>
                  <a:pt x="6627681" y="308187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00000" flipH="1" flipV="1">
            <a:off x="9632295" y="-1947097"/>
            <a:ext cx="420369" cy="4424931"/>
          </a:xfrm>
          <a:custGeom>
            <a:avLst/>
            <a:gdLst/>
            <a:ahLst/>
            <a:cxnLst/>
            <a:rect l="l" t="t" r="r" b="b"/>
            <a:pathLst>
              <a:path w="630553" h="6637397">
                <a:moveTo>
                  <a:pt x="630553" y="6637397"/>
                </a:moveTo>
                <a:lnTo>
                  <a:pt x="0" y="6637397"/>
                </a:lnTo>
                <a:lnTo>
                  <a:pt x="0" y="0"/>
                </a:lnTo>
                <a:lnTo>
                  <a:pt x="630553" y="0"/>
                </a:lnTo>
                <a:lnTo>
                  <a:pt x="630553" y="663739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911756" y="364380"/>
            <a:ext cx="7826221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19"/>
              </a:lnSpc>
            </a:pPr>
            <a:r>
              <a:rPr lang="en-US" sz="4000" dirty="0" err="1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Penyebab</a:t>
            </a:r>
            <a:r>
              <a:rPr lang="en-US" sz="4000" dirty="0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gangguan</a:t>
            </a:r>
            <a:r>
              <a:rPr lang="en-US" sz="4000" dirty="0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Kecemasan</a:t>
            </a:r>
            <a:endParaRPr lang="en-US" sz="4000" dirty="0">
              <a:solidFill>
                <a:srgbClr val="000000"/>
              </a:solidFill>
              <a:latin typeface="Sergio Trendy" panose="020B0604020202020204" charset="0"/>
              <a:ea typeface="Sergio Trendy"/>
              <a:cs typeface="Sergio Trendy"/>
              <a:sym typeface="Sergio Trendy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339634" y="1065979"/>
            <a:ext cx="11547565" cy="5360947"/>
            <a:chOff x="0" y="0"/>
            <a:chExt cx="3683488" cy="150342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83488" cy="1503429"/>
            </a:xfrm>
            <a:custGeom>
              <a:avLst/>
              <a:gdLst/>
              <a:ahLst/>
              <a:cxnLst/>
              <a:rect l="l" t="t" r="r" b="b"/>
              <a:pathLst>
                <a:path w="3683488" h="1503429">
                  <a:moveTo>
                    <a:pt x="28231" y="0"/>
                  </a:moveTo>
                  <a:lnTo>
                    <a:pt x="3655256" y="0"/>
                  </a:lnTo>
                  <a:cubicBezTo>
                    <a:pt x="3670848" y="0"/>
                    <a:pt x="3683488" y="12640"/>
                    <a:pt x="3683488" y="28231"/>
                  </a:cubicBezTo>
                  <a:lnTo>
                    <a:pt x="3683488" y="1475198"/>
                  </a:lnTo>
                  <a:cubicBezTo>
                    <a:pt x="3683488" y="1490790"/>
                    <a:pt x="3670848" y="1503429"/>
                    <a:pt x="3655256" y="1503429"/>
                  </a:cubicBezTo>
                  <a:lnTo>
                    <a:pt x="28231" y="1503429"/>
                  </a:lnTo>
                  <a:cubicBezTo>
                    <a:pt x="12640" y="1503429"/>
                    <a:pt x="0" y="1490790"/>
                    <a:pt x="0" y="1475198"/>
                  </a:cubicBezTo>
                  <a:lnTo>
                    <a:pt x="0" y="28231"/>
                  </a:lnTo>
                  <a:cubicBezTo>
                    <a:pt x="0" y="12640"/>
                    <a:pt x="12640" y="0"/>
                    <a:pt x="28231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1C98ED"/>
              </a:solidFill>
              <a:prstDash val="lgDash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3683488" cy="154152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171450" indent="-171450" algn="ctr">
                <a:lnSpc>
                  <a:spcPts val="1773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endParaRPr sz="120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028888" y="2387199"/>
            <a:ext cx="8134224" cy="410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endParaRPr lang="en-US" sz="2667" b="1" dirty="0"/>
          </a:p>
        </p:txBody>
      </p:sp>
      <p:sp>
        <p:nvSpPr>
          <p:cNvPr id="11" name="TextBox 6"/>
          <p:cNvSpPr txBox="1"/>
          <p:nvPr/>
        </p:nvSpPr>
        <p:spPr>
          <a:xfrm>
            <a:off x="597654" y="1289129"/>
            <a:ext cx="10996691" cy="6463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dirty="0" smtClean="0">
                <a:latin typeface="Arial Narrow" panose="020B0606020202030204" pitchFamily="34" charset="0"/>
              </a:rPr>
              <a:t>4. </a:t>
            </a:r>
            <a:r>
              <a:rPr lang="en-US" sz="2000" b="1" dirty="0" err="1" smtClean="0">
                <a:latin typeface="Arial Narrow" panose="020B0606020202030204" pitchFamily="34" charset="0"/>
              </a:rPr>
              <a:t>Teknologi</a:t>
            </a:r>
            <a:r>
              <a:rPr lang="en-US" sz="2000" b="1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latin typeface="Arial Narrow" panose="020B0606020202030204" pitchFamily="34" charset="0"/>
              </a:rPr>
              <a:t>dan</a:t>
            </a:r>
            <a:r>
              <a:rPr lang="en-US" sz="2000" b="1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latin typeface="Arial Narrow" panose="020B0606020202030204" pitchFamily="34" charset="0"/>
              </a:rPr>
              <a:t>Informasi</a:t>
            </a:r>
            <a:r>
              <a:rPr lang="en-US" sz="2000" b="1" dirty="0" smtClean="0">
                <a:latin typeface="Arial Narrow" panose="020B0606020202030204" pitchFamily="34" charset="0"/>
              </a:rPr>
              <a:t> </a:t>
            </a:r>
            <a:r>
              <a:rPr lang="en-US" sz="2000" dirty="0" smtClean="0">
                <a:latin typeface="Arial Narrow" panose="020B0606020202030204" pitchFamily="34" charset="0"/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err="1" smtClean="0">
                <a:latin typeface="Arial Narrow" panose="020B0606020202030204" pitchFamily="34" charset="0"/>
              </a:rPr>
              <a:t>Informasi</a:t>
            </a:r>
            <a:r>
              <a:rPr lang="en-US" sz="2000" b="1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latin typeface="Arial Narrow" panose="020B0606020202030204" pitchFamily="34" charset="0"/>
              </a:rPr>
              <a:t>berlebihan</a:t>
            </a:r>
            <a:r>
              <a:rPr lang="en-US" sz="2000" b="1" dirty="0" smtClean="0">
                <a:latin typeface="Arial Narrow" panose="020B060602020203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Arial Narrow" panose="020B0606020202030204" pitchFamily="34" charset="0"/>
              </a:rPr>
              <a:t>- </a:t>
            </a:r>
            <a:r>
              <a:rPr lang="en-US" sz="2000" dirty="0" err="1" smtClean="0">
                <a:latin typeface="Arial Narrow" panose="020B0606020202030204" pitchFamily="34" charset="0"/>
              </a:rPr>
              <a:t>Dengan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teknologi</a:t>
            </a:r>
            <a:r>
              <a:rPr lang="en-US" sz="2000" dirty="0" smtClean="0">
                <a:latin typeface="Arial Narrow" panose="020B0606020202030204" pitchFamily="34" charset="0"/>
              </a:rPr>
              <a:t>, </a:t>
            </a:r>
            <a:r>
              <a:rPr lang="en-US" sz="2000" dirty="0" err="1" smtClean="0">
                <a:latin typeface="Arial Narrow" panose="020B0606020202030204" pitchFamily="34" charset="0"/>
              </a:rPr>
              <a:t>kita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menerima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informasi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terus-menerus</a:t>
            </a:r>
            <a:r>
              <a:rPr lang="en-US" sz="2000" dirty="0" smtClean="0">
                <a:latin typeface="Arial Narrow" panose="020B0606020202030204" pitchFamily="34" charset="0"/>
              </a:rPr>
              <a:t>: </a:t>
            </a:r>
            <a:r>
              <a:rPr lang="en-US" sz="2000" dirty="0" err="1" smtClean="0">
                <a:latin typeface="Arial Narrow" panose="020B0606020202030204" pitchFamily="34" charset="0"/>
              </a:rPr>
              <a:t>berita</a:t>
            </a:r>
            <a:r>
              <a:rPr lang="en-US" sz="2000" dirty="0" smtClean="0">
                <a:latin typeface="Arial Narrow" panose="020B0606020202030204" pitchFamily="34" charset="0"/>
              </a:rPr>
              <a:t>, </a:t>
            </a:r>
            <a:r>
              <a:rPr lang="en-US" sz="2000" dirty="0" err="1" smtClean="0">
                <a:latin typeface="Arial Narrow" panose="020B0606020202030204" pitchFamily="34" charset="0"/>
              </a:rPr>
              <a:t>pesan</a:t>
            </a:r>
            <a:r>
              <a:rPr lang="en-US" sz="2000" dirty="0" smtClean="0">
                <a:latin typeface="Arial Narrow" panose="020B0606020202030204" pitchFamily="34" charset="0"/>
              </a:rPr>
              <a:t>, </a:t>
            </a:r>
            <a:r>
              <a:rPr lang="en-US" sz="2000" dirty="0" err="1" smtClean="0">
                <a:latin typeface="Arial Narrow" panose="020B0606020202030204" pitchFamily="34" charset="0"/>
              </a:rPr>
              <a:t>notifikasi</a:t>
            </a:r>
            <a:r>
              <a:rPr lang="en-US" sz="2000" dirty="0" smtClean="0">
                <a:latin typeface="Arial Narrow" panose="020B0606020202030204" pitchFamily="34" charset="0"/>
              </a:rPr>
              <a:t>, </a:t>
            </a:r>
            <a:r>
              <a:rPr lang="en-US" sz="2000" dirty="0" err="1" smtClean="0">
                <a:latin typeface="Arial Narrow" panose="020B0606020202030204" pitchFamily="34" charset="0"/>
              </a:rPr>
              <a:t>dan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konten</a:t>
            </a:r>
            <a:r>
              <a:rPr lang="en-US" sz="2000" dirty="0" smtClean="0">
                <a:latin typeface="Arial Narrow" panose="020B0606020202030204" pitchFamily="34" charset="0"/>
              </a:rPr>
              <a:t> media </a:t>
            </a:r>
            <a:r>
              <a:rPr lang="en-US" sz="2000" dirty="0" err="1" smtClean="0">
                <a:latin typeface="Arial Narrow" panose="020B0606020202030204" pitchFamily="34" charset="0"/>
              </a:rPr>
              <a:t>sosial</a:t>
            </a:r>
            <a:r>
              <a:rPr lang="en-US" sz="2000" dirty="0" smtClean="0">
                <a:latin typeface="Arial Narrow" panose="020B060602020203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000" b="1" dirty="0" err="1" smtClean="0">
                <a:latin typeface="Arial Narrow" panose="020B0606020202030204" pitchFamily="34" charset="0"/>
              </a:rPr>
              <a:t>Dampaknya</a:t>
            </a:r>
            <a:r>
              <a:rPr lang="en-US" sz="2000" b="1" dirty="0" smtClean="0">
                <a:latin typeface="Arial Narrow" panose="020B0606020202030204" pitchFamily="34" charset="0"/>
              </a:rPr>
              <a:t>: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000" dirty="0" err="1" smtClean="0">
                <a:latin typeface="Arial Narrow" panose="020B0606020202030204" pitchFamily="34" charset="0"/>
              </a:rPr>
              <a:t>otak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kewalahan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memproses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informasi</a:t>
            </a:r>
            <a:r>
              <a:rPr lang="en-US" sz="2000" dirty="0" smtClean="0">
                <a:latin typeface="Arial Narrow" panose="020B0606020202030204" pitchFamily="34" charset="0"/>
              </a:rPr>
              <a:t>, </a:t>
            </a:r>
            <a:r>
              <a:rPr lang="en-US" sz="2000" dirty="0" err="1" smtClean="0">
                <a:latin typeface="Arial Narrow" panose="020B0606020202030204" pitchFamily="34" charset="0"/>
              </a:rPr>
              <a:t>sulit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fokus</a:t>
            </a:r>
            <a:r>
              <a:rPr lang="en-US" sz="2000" dirty="0" smtClean="0">
                <a:latin typeface="Arial Narrow" panose="020B0606020202030204" pitchFamily="34" charset="0"/>
              </a:rPr>
              <a:t>, </a:t>
            </a:r>
            <a:r>
              <a:rPr lang="en-US" sz="2000" dirty="0" err="1" smtClean="0">
                <a:latin typeface="Arial Narrow" panose="020B0606020202030204" pitchFamily="34" charset="0"/>
              </a:rPr>
              <a:t>muncul</a:t>
            </a:r>
            <a:r>
              <a:rPr lang="en-US" sz="2000" dirty="0" smtClean="0">
                <a:latin typeface="Arial Narrow" panose="020B0606020202030204" pitchFamily="34" charset="0"/>
              </a:rPr>
              <a:t> rasa </a:t>
            </a:r>
            <a:r>
              <a:rPr lang="en-US" sz="2000" dirty="0" err="1" smtClean="0">
                <a:latin typeface="Arial Narrow" panose="020B0606020202030204" pitchFamily="34" charset="0"/>
              </a:rPr>
              <a:t>gelisah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dan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i="1" dirty="0" smtClean="0">
                <a:latin typeface="Arial Narrow" panose="020B0606020202030204" pitchFamily="34" charset="0"/>
              </a:rPr>
              <a:t>overthinking</a:t>
            </a:r>
            <a:r>
              <a:rPr lang="en-US" sz="2000" dirty="0" smtClean="0">
                <a:latin typeface="Arial Narrow" panose="020B060602020203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err="1" smtClean="0">
                <a:latin typeface="Arial Narrow" panose="020B0606020202030204" pitchFamily="34" charset="0"/>
              </a:rPr>
              <a:t>Notifikasi</a:t>
            </a:r>
            <a:r>
              <a:rPr lang="en-US" sz="2000" b="1" dirty="0" smtClean="0">
                <a:latin typeface="Arial Narrow" panose="020B0606020202030204" pitchFamily="34" charset="0"/>
              </a:rPr>
              <a:t> yang </a:t>
            </a:r>
            <a:r>
              <a:rPr lang="en-US" sz="2000" b="1" dirty="0" err="1" smtClean="0">
                <a:latin typeface="Arial Narrow" panose="020B0606020202030204" pitchFamily="34" charset="0"/>
              </a:rPr>
              <a:t>memicu</a:t>
            </a:r>
            <a:r>
              <a:rPr lang="en-US" sz="2000" b="1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latin typeface="Arial Narrow" panose="020B0606020202030204" pitchFamily="34" charset="0"/>
              </a:rPr>
              <a:t>kewaspadaan</a:t>
            </a:r>
            <a:endParaRPr lang="en-US" sz="2000" b="1" dirty="0">
              <a:latin typeface="Arial Narrow" panose="020B0606020202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Arial Narrow" panose="020B0606020202030204" pitchFamily="34" charset="0"/>
              </a:rPr>
              <a:t>-</a:t>
            </a:r>
            <a:r>
              <a:rPr lang="en-US" sz="2000" b="1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Bunyi</a:t>
            </a:r>
            <a:r>
              <a:rPr lang="en-US" sz="2000" dirty="0" smtClean="0">
                <a:latin typeface="Arial Narrow" panose="020B0606020202030204" pitchFamily="34" charset="0"/>
              </a:rPr>
              <a:t> “ting!”, </a:t>
            </a:r>
            <a:r>
              <a:rPr lang="en-US" sz="2000" dirty="0" err="1" smtClean="0">
                <a:latin typeface="Arial Narrow" panose="020B0606020202030204" pitchFamily="34" charset="0"/>
              </a:rPr>
              <a:t>getaran</a:t>
            </a:r>
            <a:r>
              <a:rPr lang="en-US" sz="2000" dirty="0" smtClean="0">
                <a:latin typeface="Arial Narrow" panose="020B0606020202030204" pitchFamily="34" charset="0"/>
              </a:rPr>
              <a:t>, </a:t>
            </a:r>
            <a:r>
              <a:rPr lang="en-US" sz="2000" dirty="0" err="1" smtClean="0">
                <a:latin typeface="Arial Narrow" panose="020B0606020202030204" pitchFamily="34" charset="0"/>
              </a:rPr>
              <a:t>atau</a:t>
            </a:r>
            <a:r>
              <a:rPr lang="en-US" sz="2000" dirty="0" smtClean="0">
                <a:latin typeface="Arial Narrow" panose="020B0606020202030204" pitchFamily="34" charset="0"/>
              </a:rPr>
              <a:t> pop-up </a:t>
            </a:r>
            <a:r>
              <a:rPr lang="en-US" sz="2000" dirty="0" err="1" smtClean="0">
                <a:latin typeface="Arial Narrow" panose="020B0606020202030204" pitchFamily="34" charset="0"/>
              </a:rPr>
              <a:t>notifikasi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membuat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sistem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saraf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kita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sering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aktif</a:t>
            </a:r>
            <a:r>
              <a:rPr lang="en-US" sz="2000" dirty="0" smtClean="0">
                <a:latin typeface="Arial Narrow" panose="020B060602020203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000" b="1" dirty="0" err="1" smtClean="0">
                <a:latin typeface="Arial Narrow" panose="020B0606020202030204" pitchFamily="34" charset="0"/>
              </a:rPr>
              <a:t>Dampaknya</a:t>
            </a:r>
            <a:endParaRPr lang="en-US" sz="2000" b="1" dirty="0" smtClean="0">
              <a:latin typeface="Arial Narrow" panose="020B0606020202030204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000" dirty="0" err="1" smtClean="0">
                <a:latin typeface="Arial Narrow" panose="020B0606020202030204" pitchFamily="34" charset="0"/>
              </a:rPr>
              <a:t>tubuh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berada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dalam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kondisi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waspada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terus-menerus</a:t>
            </a:r>
            <a:r>
              <a:rPr lang="en-US" sz="2000" dirty="0" smtClean="0">
                <a:latin typeface="Arial Narrow" panose="020B0606020202030204" pitchFamily="34" charset="0"/>
              </a:rPr>
              <a:t>,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000" dirty="0" err="1" smtClean="0">
                <a:latin typeface="Arial Narrow" panose="020B0606020202030204" pitchFamily="34" charset="0"/>
              </a:rPr>
              <a:t>meningkatkan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respons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i="1" dirty="0" smtClean="0">
                <a:latin typeface="Arial Narrow" panose="020B0606020202030204" pitchFamily="34" charset="0"/>
              </a:rPr>
              <a:t>fight or flight</a:t>
            </a:r>
            <a:r>
              <a:rPr lang="en-US" sz="2000" dirty="0" smtClean="0">
                <a:latin typeface="Arial Narrow" panose="020B0606020202030204" pitchFamily="34" charset="0"/>
              </a:rPr>
              <a:t>,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000" dirty="0" err="1" smtClean="0">
                <a:latin typeface="Arial Narrow" panose="020B0606020202030204" pitchFamily="34" charset="0"/>
              </a:rPr>
              <a:t>menimbulkan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kecemasan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tanpa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sebab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jelas</a:t>
            </a:r>
            <a:r>
              <a:rPr lang="en-US" sz="2000" dirty="0" smtClean="0">
                <a:latin typeface="Arial Narrow" panose="020B060602020203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 smtClean="0">
              <a:latin typeface="Arial Narrow" panose="020B0606020202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Arial Narrow" panose="020B0606020202030204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endParaRPr lang="en-US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538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 flipV="1">
            <a:off x="-620799" y="-226046"/>
            <a:ext cx="4418454" cy="2054581"/>
          </a:xfrm>
          <a:custGeom>
            <a:avLst/>
            <a:gdLst/>
            <a:ahLst/>
            <a:cxnLst/>
            <a:rect l="l" t="t" r="r" b="b"/>
            <a:pathLst>
              <a:path w="6627681" h="3081871">
                <a:moveTo>
                  <a:pt x="6627681" y="3081871"/>
                </a:moveTo>
                <a:lnTo>
                  <a:pt x="0" y="3081871"/>
                </a:lnTo>
                <a:lnTo>
                  <a:pt x="0" y="0"/>
                </a:lnTo>
                <a:lnTo>
                  <a:pt x="6627681" y="0"/>
                </a:lnTo>
                <a:lnTo>
                  <a:pt x="6627681" y="308187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00000" flipH="1" flipV="1">
            <a:off x="9632295" y="-1947097"/>
            <a:ext cx="420369" cy="4424931"/>
          </a:xfrm>
          <a:custGeom>
            <a:avLst/>
            <a:gdLst/>
            <a:ahLst/>
            <a:cxnLst/>
            <a:rect l="l" t="t" r="r" b="b"/>
            <a:pathLst>
              <a:path w="630553" h="6637397">
                <a:moveTo>
                  <a:pt x="630553" y="6637397"/>
                </a:moveTo>
                <a:lnTo>
                  <a:pt x="0" y="6637397"/>
                </a:lnTo>
                <a:lnTo>
                  <a:pt x="0" y="0"/>
                </a:lnTo>
                <a:lnTo>
                  <a:pt x="630553" y="0"/>
                </a:lnTo>
                <a:lnTo>
                  <a:pt x="630553" y="663739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911756" y="364380"/>
            <a:ext cx="7826221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19"/>
              </a:lnSpc>
            </a:pPr>
            <a:r>
              <a:rPr lang="en-US" sz="4000" dirty="0" err="1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Penyebab</a:t>
            </a:r>
            <a:r>
              <a:rPr lang="en-US" sz="4000" dirty="0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gangguan</a:t>
            </a:r>
            <a:r>
              <a:rPr lang="en-US" sz="4000" dirty="0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Kecemasan</a:t>
            </a:r>
            <a:endParaRPr lang="en-US" sz="4000" dirty="0">
              <a:solidFill>
                <a:srgbClr val="000000"/>
              </a:solidFill>
              <a:latin typeface="Sergio Trendy" panose="020B0604020202020204" charset="0"/>
              <a:ea typeface="Sergio Trendy"/>
              <a:cs typeface="Sergio Trendy"/>
              <a:sym typeface="Sergio Trendy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339634" y="1065979"/>
            <a:ext cx="11547565" cy="5360947"/>
            <a:chOff x="0" y="0"/>
            <a:chExt cx="3683488" cy="150342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83488" cy="1503429"/>
            </a:xfrm>
            <a:custGeom>
              <a:avLst/>
              <a:gdLst/>
              <a:ahLst/>
              <a:cxnLst/>
              <a:rect l="l" t="t" r="r" b="b"/>
              <a:pathLst>
                <a:path w="3683488" h="1503429">
                  <a:moveTo>
                    <a:pt x="28231" y="0"/>
                  </a:moveTo>
                  <a:lnTo>
                    <a:pt x="3655256" y="0"/>
                  </a:lnTo>
                  <a:cubicBezTo>
                    <a:pt x="3670848" y="0"/>
                    <a:pt x="3683488" y="12640"/>
                    <a:pt x="3683488" y="28231"/>
                  </a:cubicBezTo>
                  <a:lnTo>
                    <a:pt x="3683488" y="1475198"/>
                  </a:lnTo>
                  <a:cubicBezTo>
                    <a:pt x="3683488" y="1490790"/>
                    <a:pt x="3670848" y="1503429"/>
                    <a:pt x="3655256" y="1503429"/>
                  </a:cubicBezTo>
                  <a:lnTo>
                    <a:pt x="28231" y="1503429"/>
                  </a:lnTo>
                  <a:cubicBezTo>
                    <a:pt x="12640" y="1503429"/>
                    <a:pt x="0" y="1490790"/>
                    <a:pt x="0" y="1475198"/>
                  </a:cubicBezTo>
                  <a:lnTo>
                    <a:pt x="0" y="28231"/>
                  </a:lnTo>
                  <a:cubicBezTo>
                    <a:pt x="0" y="12640"/>
                    <a:pt x="12640" y="0"/>
                    <a:pt x="28231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1C98ED"/>
              </a:solidFill>
              <a:prstDash val="lgDash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3683488" cy="154152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171450" indent="-171450" algn="ctr">
                <a:lnSpc>
                  <a:spcPts val="1773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endParaRPr sz="120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028888" y="2387199"/>
            <a:ext cx="8134224" cy="410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endParaRPr lang="en-US" sz="2667" b="1" dirty="0"/>
          </a:p>
        </p:txBody>
      </p:sp>
      <p:sp>
        <p:nvSpPr>
          <p:cNvPr id="11" name="TextBox 6"/>
          <p:cNvSpPr txBox="1"/>
          <p:nvPr/>
        </p:nvSpPr>
        <p:spPr>
          <a:xfrm>
            <a:off x="597654" y="1289129"/>
            <a:ext cx="10996691" cy="4616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nn-NO" sz="2000" b="1" dirty="0" smtClean="0">
                <a:latin typeface="Arial Narrow" panose="020B0606020202030204" pitchFamily="34" charset="0"/>
              </a:rPr>
              <a:t>Perbandingan sosial di media sosial : </a:t>
            </a:r>
          </a:p>
          <a:p>
            <a:pPr algn="just"/>
            <a:r>
              <a:rPr lang="en-US" sz="2000" dirty="0" smtClean="0">
                <a:latin typeface="Arial Narrow" panose="020B0606020202030204" pitchFamily="34" charset="0"/>
              </a:rPr>
              <a:t>Media </a:t>
            </a:r>
            <a:r>
              <a:rPr lang="en-US" sz="2000" dirty="0" err="1" smtClean="0">
                <a:latin typeface="Arial Narrow" panose="020B0606020202030204" pitchFamily="34" charset="0"/>
              </a:rPr>
              <a:t>sosial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penuh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dengan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pencitraan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dan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standar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tidak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realistis</a:t>
            </a:r>
            <a:r>
              <a:rPr lang="en-US" sz="2000" dirty="0" smtClean="0">
                <a:latin typeface="Arial Narrow" panose="020B0606020202030204" pitchFamily="34" charset="0"/>
              </a:rPr>
              <a:t>.</a:t>
            </a:r>
          </a:p>
          <a:p>
            <a:r>
              <a:rPr lang="en-US" sz="2000" dirty="0" err="1" smtClean="0">
                <a:latin typeface="Arial Narrow" panose="020B0606020202030204" pitchFamily="34" charset="0"/>
              </a:rPr>
              <a:t>Dampaknya</a:t>
            </a:r>
            <a:r>
              <a:rPr lang="en-US" sz="2000" dirty="0" smtClean="0">
                <a:latin typeface="Arial Narrow" panose="020B0606020202030204" pitchFamily="34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Arial Narrow" panose="020B0606020202030204" pitchFamily="34" charset="0"/>
              </a:rPr>
              <a:t>M</a:t>
            </a:r>
            <a:r>
              <a:rPr lang="en-US" sz="2000" dirty="0" err="1" smtClean="0">
                <a:latin typeface="Arial Narrow" panose="020B0606020202030204" pitchFamily="34" charset="0"/>
              </a:rPr>
              <a:t>erasa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kurang</a:t>
            </a:r>
            <a:r>
              <a:rPr lang="en-US" sz="2000" dirty="0" smtClean="0">
                <a:latin typeface="Arial Narrow" panose="020B0606020202030204" pitchFamily="34" charset="0"/>
              </a:rPr>
              <a:t>, </a:t>
            </a:r>
            <a:r>
              <a:rPr lang="en-US" sz="2000" dirty="0" err="1" smtClean="0">
                <a:latin typeface="Arial Narrow" panose="020B0606020202030204" pitchFamily="34" charset="0"/>
              </a:rPr>
              <a:t>gagal</a:t>
            </a:r>
            <a:r>
              <a:rPr lang="en-US" sz="2000" dirty="0" smtClean="0">
                <a:latin typeface="Arial Narrow" panose="020B0606020202030204" pitchFamily="34" charset="0"/>
              </a:rPr>
              <a:t>, </a:t>
            </a:r>
            <a:r>
              <a:rPr lang="en-US" sz="2000" dirty="0" err="1" smtClean="0">
                <a:latin typeface="Arial Narrow" panose="020B0606020202030204" pitchFamily="34" charset="0"/>
              </a:rPr>
              <a:t>atau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tertinggal</a:t>
            </a:r>
            <a:endParaRPr lang="en-US" sz="2000" dirty="0" smtClean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Arial Narrow" panose="020B0606020202030204" pitchFamily="34" charset="0"/>
              </a:rPr>
              <a:t>Memicu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kecemasan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sosial</a:t>
            </a:r>
            <a:endParaRPr lang="en-US" sz="2000" dirty="0" smtClean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Arial Narrow" panose="020B0606020202030204" pitchFamily="34" charset="0"/>
              </a:rPr>
              <a:t>Lebih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takut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penilaian</a:t>
            </a:r>
            <a:r>
              <a:rPr lang="en-US" sz="2000" dirty="0" smtClean="0">
                <a:latin typeface="Arial Narrow" panose="020B0606020202030204" pitchFamily="34" charset="0"/>
              </a:rPr>
              <a:t> orang lain</a:t>
            </a:r>
          </a:p>
          <a:p>
            <a:endParaRPr lang="en-US" sz="2000" dirty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latin typeface="Arial Narrow" panose="020B0606020202030204" pitchFamily="34" charset="0"/>
              </a:rPr>
              <a:t>Berita</a:t>
            </a:r>
            <a:r>
              <a:rPr lang="en-US" sz="2000" b="1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latin typeface="Arial Narrow" panose="020B0606020202030204" pitchFamily="34" charset="0"/>
              </a:rPr>
              <a:t>negatif</a:t>
            </a:r>
            <a:r>
              <a:rPr lang="en-US" sz="2000" b="1" dirty="0" smtClean="0">
                <a:latin typeface="Arial Narrow" panose="020B0606020202030204" pitchFamily="34" charset="0"/>
              </a:rPr>
              <a:t> yang </a:t>
            </a:r>
            <a:r>
              <a:rPr lang="en-US" sz="2000" b="1" dirty="0" err="1" smtClean="0">
                <a:latin typeface="Arial Narrow" panose="020B0606020202030204" pitchFamily="34" charset="0"/>
              </a:rPr>
              <a:t>cepat</a:t>
            </a:r>
            <a:r>
              <a:rPr lang="en-US" sz="2000" b="1" dirty="0" smtClean="0">
                <a:latin typeface="Arial Narrow" panose="020B0606020202030204" pitchFamily="34" charset="0"/>
              </a:rPr>
              <a:t> </a:t>
            </a:r>
            <a:r>
              <a:rPr lang="en-US" sz="2000" b="1" dirty="0" err="1" smtClean="0">
                <a:latin typeface="Arial Narrow" panose="020B0606020202030204" pitchFamily="34" charset="0"/>
              </a:rPr>
              <a:t>menyebar</a:t>
            </a:r>
            <a:endParaRPr lang="en-US" sz="2000" b="1" dirty="0" smtClean="0">
              <a:latin typeface="Arial Narrow" panose="020B0606020202030204" pitchFamily="34" charset="0"/>
            </a:endParaRPr>
          </a:p>
          <a:p>
            <a:r>
              <a:rPr lang="en-US" sz="2000" dirty="0" err="1" smtClean="0">
                <a:latin typeface="Arial Narrow" panose="020B0606020202030204" pitchFamily="34" charset="0"/>
              </a:rPr>
              <a:t>Teknologi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membuat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berita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buruk</a:t>
            </a:r>
            <a:r>
              <a:rPr lang="en-US" sz="2000" dirty="0" smtClean="0">
                <a:latin typeface="Arial Narrow" panose="020B0606020202030204" pitchFamily="34" charset="0"/>
              </a:rPr>
              <a:t> (</a:t>
            </a:r>
            <a:r>
              <a:rPr lang="en-US" sz="2000" dirty="0" err="1" smtClean="0">
                <a:latin typeface="Arial Narrow" panose="020B0606020202030204" pitchFamily="34" charset="0"/>
              </a:rPr>
              <a:t>bencana</a:t>
            </a:r>
            <a:r>
              <a:rPr lang="en-US" sz="2000" dirty="0" smtClean="0">
                <a:latin typeface="Arial Narrow" panose="020B0606020202030204" pitchFamily="34" charset="0"/>
              </a:rPr>
              <a:t>, </a:t>
            </a:r>
            <a:r>
              <a:rPr lang="en-US" sz="2000" dirty="0" err="1" smtClean="0">
                <a:latin typeface="Arial Narrow" panose="020B0606020202030204" pitchFamily="34" charset="0"/>
              </a:rPr>
              <a:t>kriminal</a:t>
            </a:r>
            <a:r>
              <a:rPr lang="en-US" sz="2000" dirty="0" smtClean="0">
                <a:latin typeface="Arial Narrow" panose="020B0606020202030204" pitchFamily="34" charset="0"/>
              </a:rPr>
              <a:t>, </a:t>
            </a:r>
            <a:r>
              <a:rPr lang="en-US" sz="2000" dirty="0" err="1" smtClean="0">
                <a:latin typeface="Arial Narrow" panose="020B0606020202030204" pitchFamily="34" charset="0"/>
              </a:rPr>
              <a:t>konflik</a:t>
            </a:r>
            <a:r>
              <a:rPr lang="en-US" sz="2000" dirty="0" smtClean="0">
                <a:latin typeface="Arial Narrow" panose="020B0606020202030204" pitchFamily="34" charset="0"/>
              </a:rPr>
              <a:t>) </a:t>
            </a:r>
            <a:r>
              <a:rPr lang="en-US" sz="2000" dirty="0" err="1" smtClean="0">
                <a:latin typeface="Arial Narrow" panose="020B0606020202030204" pitchFamily="34" charset="0"/>
              </a:rPr>
              <a:t>lebih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mudah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diakses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dan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sering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muncul</a:t>
            </a:r>
            <a:r>
              <a:rPr lang="en-US" sz="2000" dirty="0" smtClean="0">
                <a:latin typeface="Arial Narrow" panose="020B0606020202030204" pitchFamily="34" charset="0"/>
              </a:rPr>
              <a:t>.</a:t>
            </a:r>
          </a:p>
          <a:p>
            <a:r>
              <a:rPr lang="en-US" sz="2000" dirty="0" err="1" smtClean="0">
                <a:latin typeface="Arial Narrow" panose="020B0606020202030204" pitchFamily="34" charset="0"/>
              </a:rPr>
              <a:t>Dampaknya</a:t>
            </a:r>
            <a:r>
              <a:rPr lang="en-US" sz="2000" dirty="0" smtClean="0">
                <a:latin typeface="Arial Narrow" panose="020B0606020202030204" pitchFamily="34" charset="0"/>
              </a:rPr>
              <a:t>:</a:t>
            </a:r>
          </a:p>
          <a:p>
            <a:pPr marL="342900" indent="-342900">
              <a:buFontTx/>
              <a:buChar char="-"/>
            </a:pPr>
            <a:r>
              <a:rPr lang="en-US" sz="2000" dirty="0" err="1" smtClean="0">
                <a:latin typeface="Arial Narrow" panose="020B0606020202030204" pitchFamily="34" charset="0"/>
              </a:rPr>
              <a:t>persepsi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dunia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terasa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lebih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berbahaya</a:t>
            </a:r>
            <a:r>
              <a:rPr lang="en-US" sz="2000" dirty="0" smtClean="0">
                <a:latin typeface="Arial Narrow" panose="020B0606020202030204" pitchFamily="34" charset="0"/>
              </a:rPr>
              <a:t>,</a:t>
            </a:r>
          </a:p>
          <a:p>
            <a:pPr marL="342900" indent="-342900">
              <a:buFontTx/>
              <a:buChar char="-"/>
            </a:pPr>
            <a:r>
              <a:rPr lang="en-US" sz="2000" dirty="0" err="1" smtClean="0">
                <a:latin typeface="Arial Narrow" panose="020B0606020202030204" pitchFamily="34" charset="0"/>
              </a:rPr>
              <a:t>meningkatkan</a:t>
            </a:r>
            <a:r>
              <a:rPr lang="en-US" sz="2000" dirty="0" smtClean="0">
                <a:latin typeface="Arial Narrow" panose="020B0606020202030204" pitchFamily="34" charset="0"/>
              </a:rPr>
              <a:t> rasa </a:t>
            </a:r>
            <a:r>
              <a:rPr lang="en-US" sz="2000" dirty="0" err="1" smtClean="0">
                <a:latin typeface="Arial Narrow" panose="020B0606020202030204" pitchFamily="34" charset="0"/>
              </a:rPr>
              <a:t>takut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dan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kecemasan</a:t>
            </a:r>
            <a:r>
              <a:rPr lang="en-US" sz="2000" dirty="0" smtClean="0">
                <a:latin typeface="Arial Narrow" panose="020B0606020202030204" pitchFamily="34" charset="0"/>
              </a:rPr>
              <a:t>.</a:t>
            </a:r>
          </a:p>
          <a:p>
            <a:pPr algn="just"/>
            <a:endParaRPr lang="en-US" sz="2000" b="1" dirty="0" smtClean="0">
              <a:latin typeface="Arial Narrow" panose="020B0606020202030204" pitchFamily="34" charset="0"/>
            </a:endParaRPr>
          </a:p>
          <a:p>
            <a:pPr algn="just"/>
            <a:r>
              <a:rPr lang="en-US" sz="2000" dirty="0" smtClean="0">
                <a:latin typeface="Arial Narrow" panose="020B0606020202030204" pitchFamily="34" charset="0"/>
              </a:rPr>
              <a:t> </a:t>
            </a:r>
          </a:p>
          <a:p>
            <a:pPr algn="just"/>
            <a:endParaRPr lang="en-US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055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 flipV="1">
            <a:off x="-620799" y="-226046"/>
            <a:ext cx="4418454" cy="2054581"/>
          </a:xfrm>
          <a:custGeom>
            <a:avLst/>
            <a:gdLst/>
            <a:ahLst/>
            <a:cxnLst/>
            <a:rect l="l" t="t" r="r" b="b"/>
            <a:pathLst>
              <a:path w="6627681" h="3081871">
                <a:moveTo>
                  <a:pt x="6627681" y="3081871"/>
                </a:moveTo>
                <a:lnTo>
                  <a:pt x="0" y="3081871"/>
                </a:lnTo>
                <a:lnTo>
                  <a:pt x="0" y="0"/>
                </a:lnTo>
                <a:lnTo>
                  <a:pt x="6627681" y="0"/>
                </a:lnTo>
                <a:lnTo>
                  <a:pt x="6627681" y="308187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00000" flipH="1" flipV="1">
            <a:off x="9632295" y="-1947097"/>
            <a:ext cx="420369" cy="4424931"/>
          </a:xfrm>
          <a:custGeom>
            <a:avLst/>
            <a:gdLst/>
            <a:ahLst/>
            <a:cxnLst/>
            <a:rect l="l" t="t" r="r" b="b"/>
            <a:pathLst>
              <a:path w="630553" h="6637397">
                <a:moveTo>
                  <a:pt x="630553" y="6637397"/>
                </a:moveTo>
                <a:lnTo>
                  <a:pt x="0" y="6637397"/>
                </a:lnTo>
                <a:lnTo>
                  <a:pt x="0" y="0"/>
                </a:lnTo>
                <a:lnTo>
                  <a:pt x="630553" y="0"/>
                </a:lnTo>
                <a:lnTo>
                  <a:pt x="630553" y="663739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911756" y="364380"/>
            <a:ext cx="7826221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19"/>
              </a:lnSpc>
            </a:pPr>
            <a:r>
              <a:rPr lang="en-US" sz="4000" dirty="0" err="1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Tanda</a:t>
            </a:r>
            <a:r>
              <a:rPr lang="en-US" sz="4000" dirty="0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dan</a:t>
            </a:r>
            <a:r>
              <a:rPr lang="en-US" sz="4000" dirty="0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Gejala</a:t>
            </a:r>
            <a:r>
              <a:rPr lang="en-US" sz="4000" dirty="0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latin typeface="Sergio Trendy" panose="020B0604020202020204" charset="0"/>
                <a:ea typeface="Sergio Trendy"/>
                <a:cs typeface="Sergio Trendy"/>
                <a:sym typeface="Sergio Trendy"/>
              </a:rPr>
              <a:t>Kecemasan</a:t>
            </a:r>
            <a:endParaRPr lang="en-US" sz="4000" dirty="0">
              <a:solidFill>
                <a:srgbClr val="000000"/>
              </a:solidFill>
              <a:latin typeface="Sergio Trendy" panose="020B0604020202020204" charset="0"/>
              <a:ea typeface="Sergio Trendy"/>
              <a:cs typeface="Sergio Trendy"/>
              <a:sym typeface="Sergio Trendy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339634" y="1065979"/>
            <a:ext cx="11547565" cy="5360947"/>
            <a:chOff x="0" y="0"/>
            <a:chExt cx="3683488" cy="150342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83488" cy="1503429"/>
            </a:xfrm>
            <a:custGeom>
              <a:avLst/>
              <a:gdLst/>
              <a:ahLst/>
              <a:cxnLst/>
              <a:rect l="l" t="t" r="r" b="b"/>
              <a:pathLst>
                <a:path w="3683488" h="1503429">
                  <a:moveTo>
                    <a:pt x="28231" y="0"/>
                  </a:moveTo>
                  <a:lnTo>
                    <a:pt x="3655256" y="0"/>
                  </a:lnTo>
                  <a:cubicBezTo>
                    <a:pt x="3670848" y="0"/>
                    <a:pt x="3683488" y="12640"/>
                    <a:pt x="3683488" y="28231"/>
                  </a:cubicBezTo>
                  <a:lnTo>
                    <a:pt x="3683488" y="1475198"/>
                  </a:lnTo>
                  <a:cubicBezTo>
                    <a:pt x="3683488" y="1490790"/>
                    <a:pt x="3670848" y="1503429"/>
                    <a:pt x="3655256" y="1503429"/>
                  </a:cubicBezTo>
                  <a:lnTo>
                    <a:pt x="28231" y="1503429"/>
                  </a:lnTo>
                  <a:cubicBezTo>
                    <a:pt x="12640" y="1503429"/>
                    <a:pt x="0" y="1490790"/>
                    <a:pt x="0" y="1475198"/>
                  </a:cubicBezTo>
                  <a:lnTo>
                    <a:pt x="0" y="28231"/>
                  </a:lnTo>
                  <a:cubicBezTo>
                    <a:pt x="0" y="12640"/>
                    <a:pt x="12640" y="0"/>
                    <a:pt x="28231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1C98ED"/>
              </a:solidFill>
              <a:prstDash val="lgDash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3683488" cy="154152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171450" indent="-171450" algn="ctr">
                <a:lnSpc>
                  <a:spcPts val="1773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endParaRPr sz="120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028888" y="2387199"/>
            <a:ext cx="8134224" cy="410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endParaRPr lang="en-US" sz="2667" b="1" dirty="0"/>
          </a:p>
        </p:txBody>
      </p:sp>
      <p:sp>
        <p:nvSpPr>
          <p:cNvPr id="11" name="TextBox 6"/>
          <p:cNvSpPr txBox="1"/>
          <p:nvPr/>
        </p:nvSpPr>
        <p:spPr>
          <a:xfrm>
            <a:off x="597654" y="1289129"/>
            <a:ext cx="10996691" cy="4616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b="1" dirty="0" err="1" smtClean="0"/>
              <a:t>Gejala</a:t>
            </a:r>
            <a:r>
              <a:rPr lang="en-US" sz="2000" b="1" dirty="0" smtClean="0"/>
              <a:t> </a:t>
            </a:r>
            <a:r>
              <a:rPr lang="en-US" sz="2000" b="1" dirty="0" err="1"/>
              <a:t>fisik</a:t>
            </a:r>
            <a:r>
              <a:rPr lang="en-US" sz="2000" b="1" dirty="0"/>
              <a:t>:</a:t>
            </a:r>
            <a:endParaRPr lang="en-US" sz="20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Jantung</a:t>
            </a:r>
            <a:r>
              <a:rPr lang="en-US" sz="2000" dirty="0"/>
              <a:t> </a:t>
            </a:r>
            <a:r>
              <a:rPr lang="en-US" sz="2000" dirty="0" err="1"/>
              <a:t>berdebar</a:t>
            </a:r>
            <a:r>
              <a:rPr lang="en-US" sz="2000" dirty="0"/>
              <a:t> </a:t>
            </a:r>
            <a:r>
              <a:rPr lang="en-US" sz="2000" dirty="0" err="1" smtClean="0"/>
              <a:t>cepat</a:t>
            </a:r>
            <a:endParaRPr lang="en-US" sz="2000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 err="1" smtClean="0"/>
              <a:t>Otot</a:t>
            </a:r>
            <a:r>
              <a:rPr lang="en-US" sz="2000" dirty="0" smtClean="0"/>
              <a:t> </a:t>
            </a:r>
            <a:r>
              <a:rPr lang="en-US" sz="2000" dirty="0" err="1" smtClean="0"/>
              <a:t>tegang</a:t>
            </a:r>
            <a:endParaRPr lang="en-US" sz="2000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 err="1" smtClean="0"/>
              <a:t>Pusing</a:t>
            </a:r>
            <a:r>
              <a:rPr lang="en-US" sz="2000" dirty="0"/>
              <a:t>, </a:t>
            </a:r>
            <a:r>
              <a:rPr lang="en-US" sz="2000" dirty="0" err="1"/>
              <a:t>keringat</a:t>
            </a:r>
            <a:r>
              <a:rPr lang="en-US" sz="2000" dirty="0"/>
              <a:t> </a:t>
            </a:r>
            <a:r>
              <a:rPr lang="en-US" sz="2000" dirty="0" err="1"/>
              <a:t>dingin</a:t>
            </a:r>
            <a:r>
              <a:rPr lang="en-US" sz="2000" dirty="0"/>
              <a:t>, </a:t>
            </a:r>
            <a:r>
              <a:rPr lang="en-US" sz="2000" dirty="0" err="1" smtClean="0"/>
              <a:t>mual</a:t>
            </a:r>
            <a:endParaRPr lang="en-US" sz="2000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 err="1" smtClean="0"/>
              <a:t>Sulit</a:t>
            </a:r>
            <a:r>
              <a:rPr lang="en-US" sz="2000" dirty="0" smtClean="0"/>
              <a:t> </a:t>
            </a:r>
            <a:r>
              <a:rPr lang="en-US" sz="2000" dirty="0" err="1"/>
              <a:t>tidur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tidur</a:t>
            </a:r>
            <a:r>
              <a:rPr lang="en-US" sz="2000" dirty="0"/>
              <a:t>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nyenyak</a:t>
            </a:r>
            <a:endParaRPr lang="en-US" sz="2000" dirty="0"/>
          </a:p>
          <a:p>
            <a:endParaRPr lang="en-US" sz="2000" b="1" dirty="0" smtClean="0"/>
          </a:p>
          <a:p>
            <a:r>
              <a:rPr lang="en-US" sz="2000" b="1" dirty="0" err="1" smtClean="0"/>
              <a:t>Gejala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psikologis</a:t>
            </a:r>
            <a:r>
              <a:rPr lang="en-US" sz="2000" b="1" dirty="0" smtClean="0"/>
              <a:t>:</a:t>
            </a: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Rasa </a:t>
            </a:r>
            <a:r>
              <a:rPr lang="en-US" sz="2000" dirty="0" err="1"/>
              <a:t>takut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khawatir</a:t>
            </a:r>
            <a:r>
              <a:rPr lang="en-US" sz="2000" dirty="0"/>
              <a:t> </a:t>
            </a:r>
            <a:r>
              <a:rPr lang="en-US" sz="2000" dirty="0" err="1" smtClean="0"/>
              <a:t>berlebihan</a:t>
            </a: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 smtClean="0"/>
              <a:t>Sulit</a:t>
            </a:r>
            <a:r>
              <a:rPr lang="en-US" sz="2000" dirty="0" smtClean="0"/>
              <a:t> </a:t>
            </a:r>
            <a:r>
              <a:rPr lang="en-US" sz="2000" dirty="0" err="1"/>
              <a:t>mengendalikan</a:t>
            </a:r>
            <a:r>
              <a:rPr lang="en-US" sz="2000" dirty="0"/>
              <a:t> </a:t>
            </a:r>
            <a:r>
              <a:rPr lang="en-US" sz="2000" dirty="0" err="1" smtClean="0"/>
              <a:t>pikiran</a:t>
            </a: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 smtClean="0"/>
              <a:t>Mudah</a:t>
            </a:r>
            <a:r>
              <a:rPr lang="en-US" sz="2000" dirty="0" smtClean="0"/>
              <a:t> </a:t>
            </a:r>
            <a:r>
              <a:rPr lang="en-US" sz="2000" dirty="0" err="1"/>
              <a:t>tersinggung</a:t>
            </a:r>
            <a:r>
              <a:rPr lang="en-US" sz="2000" dirty="0"/>
              <a:t>, </a:t>
            </a:r>
            <a:r>
              <a:rPr lang="en-US" sz="2000" dirty="0" err="1" smtClean="0"/>
              <a:t>gelisah</a:t>
            </a: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 smtClean="0"/>
              <a:t>Kesulitan</a:t>
            </a:r>
            <a:r>
              <a:rPr lang="en-US" sz="2000" dirty="0" smtClean="0"/>
              <a:t> </a:t>
            </a:r>
            <a:r>
              <a:rPr lang="en-US" sz="2000" dirty="0" err="1"/>
              <a:t>berkonsentrasi</a:t>
            </a:r>
            <a:endParaRPr lang="en-US" sz="2000" dirty="0"/>
          </a:p>
          <a:p>
            <a:endParaRPr lang="en-US" sz="2000" dirty="0" smtClean="0"/>
          </a:p>
          <a:p>
            <a:r>
              <a:rPr lang="en-US" sz="2000" dirty="0" err="1" smtClean="0"/>
              <a:t>Jika</a:t>
            </a:r>
            <a:r>
              <a:rPr lang="en-US" sz="2000" dirty="0" smtClean="0"/>
              <a:t> </a:t>
            </a:r>
            <a:r>
              <a:rPr lang="en-US" sz="2000" dirty="0" err="1"/>
              <a:t>gejala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muncul</a:t>
            </a:r>
            <a:r>
              <a:rPr lang="en-US" sz="2000" dirty="0"/>
              <a:t> </a:t>
            </a:r>
            <a:r>
              <a:rPr lang="en-US" sz="2000" dirty="0" err="1"/>
              <a:t>hampir</a:t>
            </a:r>
            <a:r>
              <a:rPr lang="en-US" sz="2000" dirty="0"/>
              <a:t> </a:t>
            </a:r>
            <a:r>
              <a:rPr lang="en-US" sz="2000" dirty="0" err="1"/>
              <a:t>setiap</a:t>
            </a:r>
            <a:r>
              <a:rPr lang="en-US" sz="2000" dirty="0"/>
              <a:t> </a:t>
            </a:r>
            <a:r>
              <a:rPr lang="en-US" sz="2000" dirty="0" err="1"/>
              <a:t>hari</a:t>
            </a:r>
            <a:r>
              <a:rPr lang="en-US" sz="2000" dirty="0"/>
              <a:t> </a:t>
            </a:r>
            <a:r>
              <a:rPr lang="en-US" sz="2000" dirty="0" err="1"/>
              <a:t>selama</a:t>
            </a:r>
            <a:r>
              <a:rPr lang="en-US" sz="2000" dirty="0"/>
              <a:t> </a:t>
            </a:r>
            <a:r>
              <a:rPr lang="en-US" sz="2000" dirty="0" err="1"/>
              <a:t>beberapa</a:t>
            </a:r>
            <a:r>
              <a:rPr lang="en-US" sz="2000" dirty="0"/>
              <a:t> </a:t>
            </a:r>
            <a:r>
              <a:rPr lang="en-US" sz="2000" dirty="0" err="1"/>
              <a:t>minggu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mengganggu</a:t>
            </a:r>
            <a:r>
              <a:rPr lang="en-US" sz="2000" dirty="0"/>
              <a:t> </a:t>
            </a:r>
            <a:r>
              <a:rPr lang="en-US" sz="2000" dirty="0" err="1"/>
              <a:t>kehidupan</a:t>
            </a:r>
            <a:r>
              <a:rPr lang="en-US" sz="2000" dirty="0"/>
              <a:t> </a:t>
            </a:r>
            <a:r>
              <a:rPr lang="en-US" sz="2000" dirty="0" err="1"/>
              <a:t>sehari-hari</a:t>
            </a:r>
            <a:r>
              <a:rPr lang="en-US" sz="2000" dirty="0"/>
              <a:t>, </a:t>
            </a:r>
            <a:r>
              <a:rPr lang="en-US" sz="2000" dirty="0" err="1"/>
              <a:t>perlu</a:t>
            </a:r>
            <a:r>
              <a:rPr lang="en-US" sz="2000" dirty="0"/>
              <a:t> </a:t>
            </a:r>
            <a:r>
              <a:rPr lang="en-US" sz="2000" dirty="0" err="1"/>
              <a:t>dilakukan</a:t>
            </a:r>
            <a:r>
              <a:rPr lang="en-US" sz="2000" dirty="0"/>
              <a:t> </a:t>
            </a:r>
            <a:r>
              <a:rPr lang="en-US" sz="2000" b="1" dirty="0" err="1"/>
              <a:t>evaluasi</a:t>
            </a:r>
            <a:r>
              <a:rPr lang="en-US" sz="2000" b="1" dirty="0"/>
              <a:t> </a:t>
            </a:r>
            <a:r>
              <a:rPr lang="en-US" sz="2000" b="1" dirty="0" err="1"/>
              <a:t>profesional</a:t>
            </a:r>
            <a:r>
              <a:rPr lang="en-US" sz="2000" b="1" dirty="0"/>
              <a:t>.</a:t>
            </a:r>
            <a:endParaRPr lang="en-US" sz="2000" dirty="0"/>
          </a:p>
          <a:p>
            <a:pPr algn="just"/>
            <a:endParaRPr lang="en-US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930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 flipV="1">
            <a:off x="-1611573" y="-320342"/>
            <a:ext cx="4418454" cy="2054581"/>
          </a:xfrm>
          <a:custGeom>
            <a:avLst/>
            <a:gdLst/>
            <a:ahLst/>
            <a:cxnLst/>
            <a:rect l="l" t="t" r="r" b="b"/>
            <a:pathLst>
              <a:path w="6627681" h="3081871">
                <a:moveTo>
                  <a:pt x="6627681" y="3081871"/>
                </a:moveTo>
                <a:lnTo>
                  <a:pt x="0" y="3081871"/>
                </a:lnTo>
                <a:lnTo>
                  <a:pt x="0" y="0"/>
                </a:lnTo>
                <a:lnTo>
                  <a:pt x="6627681" y="0"/>
                </a:lnTo>
                <a:lnTo>
                  <a:pt x="6627681" y="308187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867990" y="364380"/>
            <a:ext cx="7869988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en-US" sz="3600" dirty="0" err="1"/>
              <a:t>Pencegahan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Pengelolaan</a:t>
            </a:r>
            <a:r>
              <a:rPr lang="en-US" sz="3600" dirty="0"/>
              <a:t> </a:t>
            </a:r>
            <a:r>
              <a:rPr lang="en-US" sz="3600" dirty="0" err="1"/>
              <a:t>Sehari-hari</a:t>
            </a:r>
            <a:endParaRPr lang="en-US" sz="3600" dirty="0"/>
          </a:p>
        </p:txBody>
      </p:sp>
      <p:grpSp>
        <p:nvGrpSpPr>
          <p:cNvPr id="7" name="Group 7"/>
          <p:cNvGrpSpPr/>
          <p:nvPr/>
        </p:nvGrpSpPr>
        <p:grpSpPr>
          <a:xfrm>
            <a:off x="339634" y="1065979"/>
            <a:ext cx="11547565" cy="5360947"/>
            <a:chOff x="0" y="0"/>
            <a:chExt cx="3683488" cy="150342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83488" cy="1503429"/>
            </a:xfrm>
            <a:custGeom>
              <a:avLst/>
              <a:gdLst/>
              <a:ahLst/>
              <a:cxnLst/>
              <a:rect l="l" t="t" r="r" b="b"/>
              <a:pathLst>
                <a:path w="3683488" h="1503429">
                  <a:moveTo>
                    <a:pt x="28231" y="0"/>
                  </a:moveTo>
                  <a:lnTo>
                    <a:pt x="3655256" y="0"/>
                  </a:lnTo>
                  <a:cubicBezTo>
                    <a:pt x="3670848" y="0"/>
                    <a:pt x="3683488" y="12640"/>
                    <a:pt x="3683488" y="28231"/>
                  </a:cubicBezTo>
                  <a:lnTo>
                    <a:pt x="3683488" y="1475198"/>
                  </a:lnTo>
                  <a:cubicBezTo>
                    <a:pt x="3683488" y="1490790"/>
                    <a:pt x="3670848" y="1503429"/>
                    <a:pt x="3655256" y="1503429"/>
                  </a:cubicBezTo>
                  <a:lnTo>
                    <a:pt x="28231" y="1503429"/>
                  </a:lnTo>
                  <a:cubicBezTo>
                    <a:pt x="12640" y="1503429"/>
                    <a:pt x="0" y="1490790"/>
                    <a:pt x="0" y="1475198"/>
                  </a:cubicBezTo>
                  <a:lnTo>
                    <a:pt x="0" y="28231"/>
                  </a:lnTo>
                  <a:cubicBezTo>
                    <a:pt x="0" y="12640"/>
                    <a:pt x="12640" y="0"/>
                    <a:pt x="28231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1C98ED"/>
              </a:solidFill>
              <a:prstDash val="lgDash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3683488" cy="154152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171450" indent="-171450" algn="ctr">
                <a:lnSpc>
                  <a:spcPts val="1773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endParaRPr sz="120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028888" y="2387199"/>
            <a:ext cx="8134224" cy="410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endParaRPr lang="en-US" sz="2667" b="1" dirty="0"/>
          </a:p>
        </p:txBody>
      </p:sp>
      <p:sp>
        <p:nvSpPr>
          <p:cNvPr id="11" name="TextBox 6"/>
          <p:cNvSpPr txBox="1"/>
          <p:nvPr/>
        </p:nvSpPr>
        <p:spPr>
          <a:xfrm>
            <a:off x="597654" y="1289129"/>
            <a:ext cx="10996691" cy="27117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latin typeface="Arial Narrow" panose="020B0606020202030204" pitchFamily="34" charset="0"/>
              </a:rPr>
              <a:t>Kenali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tanda-tanda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kecemasan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sejak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dini</a:t>
            </a:r>
            <a:r>
              <a:rPr lang="en-US" sz="2000" dirty="0">
                <a:latin typeface="Arial Narrow" panose="020B0606020202030204" pitchFamily="34" charset="0"/>
              </a:rPr>
              <a:t>.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>
                <a:latin typeface="Arial Narrow" panose="020B0606020202030204" pitchFamily="34" charset="0"/>
              </a:rPr>
              <a:t>Atur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waktu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dan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beban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kerja</a:t>
            </a:r>
            <a:r>
              <a:rPr lang="en-US" sz="2000" dirty="0">
                <a:latin typeface="Arial Narrow" panose="020B0606020202030204" pitchFamily="34" charset="0"/>
              </a:rPr>
              <a:t> agar </a:t>
            </a:r>
            <a:r>
              <a:rPr lang="en-US" sz="2000" dirty="0" err="1">
                <a:latin typeface="Arial Narrow" panose="020B0606020202030204" pitchFamily="34" charset="0"/>
              </a:rPr>
              <a:t>tidak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berlebihan</a:t>
            </a:r>
            <a:r>
              <a:rPr lang="en-US" sz="2000" dirty="0" smtClean="0">
                <a:latin typeface="Arial Narrow" panose="020B0606020202030204" pitchFamily="34" charset="0"/>
              </a:rPr>
              <a:t>.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Arial Narrow" panose="020B0606020202030204" pitchFamily="34" charset="0"/>
              </a:rPr>
              <a:t>Luangkan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waktu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untuk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relaksasi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dan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aktivitas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 smtClean="0">
                <a:latin typeface="Arial Narrow" panose="020B0606020202030204" pitchFamily="34" charset="0"/>
              </a:rPr>
              <a:t>menyenangkan</a:t>
            </a:r>
            <a:r>
              <a:rPr lang="en-US" sz="2000" dirty="0" smtClean="0">
                <a:latin typeface="Arial Narrow" panose="020B0606020202030204" pitchFamily="34" charset="0"/>
              </a:rPr>
              <a:t>.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Arial Narrow" panose="020B0606020202030204" pitchFamily="34" charset="0"/>
              </a:rPr>
              <a:t>Belajar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teknik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b="1" dirty="0" err="1">
                <a:latin typeface="Arial Narrow" panose="020B0606020202030204" pitchFamily="34" charset="0"/>
              </a:rPr>
              <a:t>pernapasan</a:t>
            </a:r>
            <a:r>
              <a:rPr lang="en-US" sz="2000" b="1" dirty="0">
                <a:latin typeface="Arial Narrow" panose="020B0606020202030204" pitchFamily="34" charset="0"/>
              </a:rPr>
              <a:t> </a:t>
            </a:r>
            <a:r>
              <a:rPr lang="en-US" sz="2000" b="1" dirty="0" err="1">
                <a:latin typeface="Arial Narrow" panose="020B0606020202030204" pitchFamily="34" charset="0"/>
              </a:rPr>
              <a:t>dalam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atau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b="1" dirty="0" smtClean="0">
                <a:latin typeface="Arial Narrow" panose="020B0606020202030204" pitchFamily="34" charset="0"/>
              </a:rPr>
              <a:t>mindfulness</a:t>
            </a:r>
            <a:r>
              <a:rPr lang="en-US" sz="2000" dirty="0" smtClean="0">
                <a:latin typeface="Arial Narrow" panose="020B0606020202030204" pitchFamily="34" charset="0"/>
              </a:rPr>
              <a:t>.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Arial Narrow" panose="020B0606020202030204" pitchFamily="34" charset="0"/>
              </a:rPr>
              <a:t>Jangan</a:t>
            </a:r>
            <a:r>
              <a:rPr lang="en-US" sz="2000" dirty="0" smtClean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menunda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untuk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berkonsultasi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ke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b="1" dirty="0" err="1">
                <a:latin typeface="Arial Narrow" panose="020B0606020202030204" pitchFamily="34" charset="0"/>
              </a:rPr>
              <a:t>psikolog</a:t>
            </a:r>
            <a:r>
              <a:rPr lang="en-US" sz="2000" b="1" dirty="0">
                <a:latin typeface="Arial Narrow" panose="020B0606020202030204" pitchFamily="34" charset="0"/>
              </a:rPr>
              <a:t> </a:t>
            </a:r>
            <a:r>
              <a:rPr lang="en-US" sz="2000" b="1" dirty="0" err="1">
                <a:latin typeface="Arial Narrow" panose="020B0606020202030204" pitchFamily="34" charset="0"/>
              </a:rPr>
              <a:t>klinis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bila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keluhan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semakin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berat</a:t>
            </a:r>
            <a:r>
              <a:rPr lang="en-US" sz="2000" dirty="0">
                <a:latin typeface="Arial Narrow" panose="020B060602020203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388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 flipV="1">
            <a:off x="-1611573" y="-320342"/>
            <a:ext cx="4418454" cy="2054581"/>
          </a:xfrm>
          <a:custGeom>
            <a:avLst/>
            <a:gdLst/>
            <a:ahLst/>
            <a:cxnLst/>
            <a:rect l="l" t="t" r="r" b="b"/>
            <a:pathLst>
              <a:path w="6627681" h="3081871">
                <a:moveTo>
                  <a:pt x="6627681" y="3081871"/>
                </a:moveTo>
                <a:lnTo>
                  <a:pt x="0" y="3081871"/>
                </a:lnTo>
                <a:lnTo>
                  <a:pt x="0" y="0"/>
                </a:lnTo>
                <a:lnTo>
                  <a:pt x="6627681" y="0"/>
                </a:lnTo>
                <a:lnTo>
                  <a:pt x="6627681" y="308187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867990" y="364380"/>
            <a:ext cx="7869988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en-US" sz="3600" dirty="0" smtClean="0"/>
              <a:t>PENUTUP</a:t>
            </a:r>
            <a:endParaRPr lang="en-US" sz="3600" dirty="0"/>
          </a:p>
        </p:txBody>
      </p:sp>
      <p:grpSp>
        <p:nvGrpSpPr>
          <p:cNvPr id="7" name="Group 7"/>
          <p:cNvGrpSpPr/>
          <p:nvPr/>
        </p:nvGrpSpPr>
        <p:grpSpPr>
          <a:xfrm>
            <a:off x="339634" y="1065979"/>
            <a:ext cx="11547565" cy="5360947"/>
            <a:chOff x="0" y="0"/>
            <a:chExt cx="3683488" cy="150342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83488" cy="1503429"/>
            </a:xfrm>
            <a:custGeom>
              <a:avLst/>
              <a:gdLst/>
              <a:ahLst/>
              <a:cxnLst/>
              <a:rect l="l" t="t" r="r" b="b"/>
              <a:pathLst>
                <a:path w="3683488" h="1503429">
                  <a:moveTo>
                    <a:pt x="28231" y="0"/>
                  </a:moveTo>
                  <a:lnTo>
                    <a:pt x="3655256" y="0"/>
                  </a:lnTo>
                  <a:cubicBezTo>
                    <a:pt x="3670848" y="0"/>
                    <a:pt x="3683488" y="12640"/>
                    <a:pt x="3683488" y="28231"/>
                  </a:cubicBezTo>
                  <a:lnTo>
                    <a:pt x="3683488" y="1475198"/>
                  </a:lnTo>
                  <a:cubicBezTo>
                    <a:pt x="3683488" y="1490790"/>
                    <a:pt x="3670848" y="1503429"/>
                    <a:pt x="3655256" y="1503429"/>
                  </a:cubicBezTo>
                  <a:lnTo>
                    <a:pt x="28231" y="1503429"/>
                  </a:lnTo>
                  <a:cubicBezTo>
                    <a:pt x="12640" y="1503429"/>
                    <a:pt x="0" y="1490790"/>
                    <a:pt x="0" y="1475198"/>
                  </a:cubicBezTo>
                  <a:lnTo>
                    <a:pt x="0" y="28231"/>
                  </a:lnTo>
                  <a:cubicBezTo>
                    <a:pt x="0" y="12640"/>
                    <a:pt x="12640" y="0"/>
                    <a:pt x="28231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1C98ED"/>
              </a:solidFill>
              <a:prstDash val="lgDash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3683488" cy="154152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171450" indent="-171450" algn="ctr">
                <a:lnSpc>
                  <a:spcPts val="1773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endParaRPr sz="120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028888" y="2387199"/>
            <a:ext cx="8134224" cy="410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endParaRPr lang="en-US" sz="2667" b="1" dirty="0"/>
          </a:p>
        </p:txBody>
      </p:sp>
      <p:sp>
        <p:nvSpPr>
          <p:cNvPr id="11" name="TextBox 6"/>
          <p:cNvSpPr txBox="1"/>
          <p:nvPr/>
        </p:nvSpPr>
        <p:spPr>
          <a:xfrm>
            <a:off x="692331" y="1289129"/>
            <a:ext cx="10902014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 err="1">
                <a:latin typeface="Arial Narrow" panose="020B0606020202030204" pitchFamily="34" charset="0"/>
              </a:rPr>
              <a:t>Kecemasan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bukan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tanda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kelemahan</a:t>
            </a:r>
            <a:r>
              <a:rPr lang="en-US" sz="2000" dirty="0">
                <a:latin typeface="Arial Narrow" panose="020B0606020202030204" pitchFamily="34" charset="0"/>
              </a:rPr>
              <a:t>, </a:t>
            </a:r>
            <a:r>
              <a:rPr lang="en-US" sz="2000" dirty="0" err="1">
                <a:latin typeface="Arial Narrow" panose="020B0606020202030204" pitchFamily="34" charset="0"/>
              </a:rPr>
              <a:t>melainkan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sinyal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bahwa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b="1" dirty="0" err="1">
                <a:latin typeface="Arial Narrow" panose="020B0606020202030204" pitchFamily="34" charset="0"/>
              </a:rPr>
              <a:t>tubuh</a:t>
            </a:r>
            <a:r>
              <a:rPr lang="en-US" sz="2000" b="1" dirty="0">
                <a:latin typeface="Arial Narrow" panose="020B0606020202030204" pitchFamily="34" charset="0"/>
              </a:rPr>
              <a:t> </a:t>
            </a:r>
            <a:r>
              <a:rPr lang="en-US" sz="2000" b="1" dirty="0" err="1">
                <a:latin typeface="Arial Narrow" panose="020B0606020202030204" pitchFamily="34" charset="0"/>
              </a:rPr>
              <a:t>dan</a:t>
            </a:r>
            <a:r>
              <a:rPr lang="en-US" sz="2000" b="1" dirty="0">
                <a:latin typeface="Arial Narrow" panose="020B0606020202030204" pitchFamily="34" charset="0"/>
              </a:rPr>
              <a:t> </a:t>
            </a:r>
            <a:r>
              <a:rPr lang="en-US" sz="2000" b="1" dirty="0" err="1">
                <a:latin typeface="Arial Narrow" panose="020B0606020202030204" pitchFamily="34" charset="0"/>
              </a:rPr>
              <a:t>pikiran</a:t>
            </a:r>
            <a:r>
              <a:rPr lang="en-US" sz="2000" b="1" dirty="0">
                <a:latin typeface="Arial Narrow" panose="020B0606020202030204" pitchFamily="34" charset="0"/>
              </a:rPr>
              <a:t> </a:t>
            </a:r>
            <a:r>
              <a:rPr lang="en-US" sz="2000" b="1" dirty="0" err="1">
                <a:latin typeface="Arial Narrow" panose="020B0606020202030204" pitchFamily="34" charset="0"/>
              </a:rPr>
              <a:t>kita</a:t>
            </a:r>
            <a:r>
              <a:rPr lang="en-US" sz="2000" b="1" dirty="0">
                <a:latin typeface="Arial Narrow" panose="020B0606020202030204" pitchFamily="34" charset="0"/>
              </a:rPr>
              <a:t> </a:t>
            </a:r>
            <a:r>
              <a:rPr lang="en-US" sz="2000" b="1" dirty="0" err="1">
                <a:latin typeface="Arial Narrow" panose="020B0606020202030204" pitchFamily="34" charset="0"/>
              </a:rPr>
              <a:t>sedang</a:t>
            </a:r>
            <a:r>
              <a:rPr lang="en-US" sz="2000" b="1" dirty="0">
                <a:latin typeface="Arial Narrow" panose="020B0606020202030204" pitchFamily="34" charset="0"/>
              </a:rPr>
              <a:t> </a:t>
            </a:r>
            <a:r>
              <a:rPr lang="en-US" sz="2000" b="1" dirty="0" err="1">
                <a:latin typeface="Arial Narrow" panose="020B0606020202030204" pitchFamily="34" charset="0"/>
              </a:rPr>
              <a:t>butuh</a:t>
            </a:r>
            <a:r>
              <a:rPr lang="en-US" sz="2000" b="1" dirty="0">
                <a:latin typeface="Arial Narrow" panose="020B0606020202030204" pitchFamily="34" charset="0"/>
              </a:rPr>
              <a:t> </a:t>
            </a:r>
            <a:r>
              <a:rPr lang="en-US" sz="2000" b="1" dirty="0" err="1">
                <a:latin typeface="Arial Narrow" panose="020B0606020202030204" pitchFamily="34" charset="0"/>
              </a:rPr>
              <a:t>perhatian</a:t>
            </a:r>
            <a:r>
              <a:rPr lang="en-US" sz="2000" b="1" dirty="0">
                <a:latin typeface="Arial Narrow" panose="020B0606020202030204" pitchFamily="34" charset="0"/>
              </a:rPr>
              <a:t>.</a:t>
            </a:r>
            <a:r>
              <a:rPr lang="en-US" sz="2000" dirty="0">
                <a:latin typeface="Arial Narrow" panose="020B0606020202030204" pitchFamily="34" charset="0"/>
              </a:rPr>
              <a:t/>
            </a:r>
            <a:br>
              <a:rPr lang="en-US" sz="2000" dirty="0">
                <a:latin typeface="Arial Narrow" panose="020B0606020202030204" pitchFamily="34" charset="0"/>
              </a:rPr>
            </a:br>
            <a:r>
              <a:rPr lang="en-US" sz="2000" dirty="0" err="1">
                <a:latin typeface="Arial Narrow" panose="020B0606020202030204" pitchFamily="34" charset="0"/>
              </a:rPr>
              <a:t>Dengan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dukungan</a:t>
            </a:r>
            <a:r>
              <a:rPr lang="en-US" sz="2000" dirty="0">
                <a:latin typeface="Arial Narrow" panose="020B0606020202030204" pitchFamily="34" charset="0"/>
              </a:rPr>
              <a:t> yang </a:t>
            </a:r>
            <a:r>
              <a:rPr lang="en-US" sz="2000" dirty="0" err="1">
                <a:latin typeface="Arial Narrow" panose="020B0606020202030204" pitchFamily="34" charset="0"/>
              </a:rPr>
              <a:t>tepat</a:t>
            </a:r>
            <a:r>
              <a:rPr lang="en-US" sz="2000" dirty="0">
                <a:latin typeface="Arial Narrow" panose="020B0606020202030204" pitchFamily="34" charset="0"/>
              </a:rPr>
              <a:t>, </a:t>
            </a:r>
            <a:r>
              <a:rPr lang="en-US" sz="2000" dirty="0" err="1">
                <a:latin typeface="Arial Narrow" panose="020B0606020202030204" pitchFamily="34" charset="0"/>
              </a:rPr>
              <a:t>terapi</a:t>
            </a:r>
            <a:r>
              <a:rPr lang="en-US" sz="2000" dirty="0">
                <a:latin typeface="Arial Narrow" panose="020B0606020202030204" pitchFamily="34" charset="0"/>
              </a:rPr>
              <a:t>, </a:t>
            </a:r>
            <a:r>
              <a:rPr lang="en-US" sz="2000" dirty="0" err="1">
                <a:latin typeface="Arial Narrow" panose="020B0606020202030204" pitchFamily="34" charset="0"/>
              </a:rPr>
              <a:t>dan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gaya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hidup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sehat</a:t>
            </a:r>
            <a:r>
              <a:rPr lang="en-US" sz="2000" dirty="0">
                <a:latin typeface="Arial Narrow" panose="020B0606020202030204" pitchFamily="34" charset="0"/>
              </a:rPr>
              <a:t>, </a:t>
            </a:r>
            <a:r>
              <a:rPr lang="en-US" sz="2000" dirty="0" err="1">
                <a:latin typeface="Arial Narrow" panose="020B0606020202030204" pitchFamily="34" charset="0"/>
              </a:rPr>
              <a:t>gangguan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kecemasan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b="1" dirty="0" err="1">
                <a:latin typeface="Arial Narrow" panose="020B0606020202030204" pitchFamily="34" charset="0"/>
              </a:rPr>
              <a:t>dapat</a:t>
            </a:r>
            <a:r>
              <a:rPr lang="en-US" sz="2000" b="1" dirty="0">
                <a:latin typeface="Arial Narrow" panose="020B0606020202030204" pitchFamily="34" charset="0"/>
              </a:rPr>
              <a:t> </a:t>
            </a:r>
            <a:r>
              <a:rPr lang="en-US" sz="2000" b="1" dirty="0" err="1">
                <a:latin typeface="Arial Narrow" panose="020B0606020202030204" pitchFamily="34" charset="0"/>
              </a:rPr>
              <a:t>diatasi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dan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kualitas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hidup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bisa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kembali</a:t>
            </a:r>
            <a:r>
              <a:rPr lang="en-US" sz="2000" dirty="0">
                <a:latin typeface="Arial Narrow" panose="020B0606020202030204" pitchFamily="34" charset="0"/>
              </a:rPr>
              <a:t> </a:t>
            </a:r>
            <a:r>
              <a:rPr lang="en-US" sz="2000" dirty="0" err="1">
                <a:latin typeface="Arial Narrow" panose="020B0606020202030204" pitchFamily="34" charset="0"/>
              </a:rPr>
              <a:t>pulih</a:t>
            </a:r>
            <a:r>
              <a:rPr lang="en-US" sz="2000" dirty="0">
                <a:latin typeface="Arial Narrow" panose="020B0606020202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606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773546" y="4803420"/>
            <a:ext cx="4418454" cy="2054581"/>
          </a:xfrm>
          <a:custGeom>
            <a:avLst/>
            <a:gdLst/>
            <a:ahLst/>
            <a:cxnLst/>
            <a:rect l="l" t="t" r="r" b="b"/>
            <a:pathLst>
              <a:path w="6627681" h="3081871">
                <a:moveTo>
                  <a:pt x="0" y="0"/>
                </a:moveTo>
                <a:lnTo>
                  <a:pt x="6627681" y="0"/>
                </a:lnTo>
                <a:lnTo>
                  <a:pt x="6627681" y="3081871"/>
                </a:lnTo>
                <a:lnTo>
                  <a:pt x="0" y="30818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0" y="0"/>
            <a:ext cx="4418454" cy="2054581"/>
          </a:xfrm>
          <a:custGeom>
            <a:avLst/>
            <a:gdLst/>
            <a:ahLst/>
            <a:cxnLst/>
            <a:rect l="l" t="t" r="r" b="b"/>
            <a:pathLst>
              <a:path w="6627681" h="3081871">
                <a:moveTo>
                  <a:pt x="6627681" y="3081871"/>
                </a:moveTo>
                <a:lnTo>
                  <a:pt x="0" y="3081871"/>
                </a:lnTo>
                <a:lnTo>
                  <a:pt x="0" y="0"/>
                </a:lnTo>
                <a:lnTo>
                  <a:pt x="6627681" y="0"/>
                </a:lnTo>
                <a:lnTo>
                  <a:pt x="6627681" y="308187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1170199" y="688109"/>
            <a:ext cx="10154185" cy="5206328"/>
          </a:xfrm>
          <a:custGeom>
            <a:avLst/>
            <a:gdLst/>
            <a:ahLst/>
            <a:cxnLst/>
            <a:rect l="l" t="t" r="r" b="b"/>
            <a:pathLst>
              <a:path w="15231278" h="7809492">
                <a:moveTo>
                  <a:pt x="15231278" y="0"/>
                </a:moveTo>
                <a:lnTo>
                  <a:pt x="0" y="0"/>
                </a:lnTo>
                <a:lnTo>
                  <a:pt x="0" y="7809492"/>
                </a:lnTo>
                <a:lnTo>
                  <a:pt x="15231278" y="7809492"/>
                </a:lnTo>
                <a:lnTo>
                  <a:pt x="1523127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 sz="1200"/>
              <a:t>X</a:t>
            </a:r>
          </a:p>
        </p:txBody>
      </p:sp>
      <p:sp>
        <p:nvSpPr>
          <p:cNvPr id="5" name="Freeform 5"/>
          <p:cNvSpPr/>
          <p:nvPr/>
        </p:nvSpPr>
        <p:spPr>
          <a:xfrm rot="5400000">
            <a:off x="2298386" y="4169919"/>
            <a:ext cx="420369" cy="4424931"/>
          </a:xfrm>
          <a:custGeom>
            <a:avLst/>
            <a:gdLst/>
            <a:ahLst/>
            <a:cxnLst/>
            <a:rect l="l" t="t" r="r" b="b"/>
            <a:pathLst>
              <a:path w="630553" h="6637397">
                <a:moveTo>
                  <a:pt x="0" y="0"/>
                </a:moveTo>
                <a:lnTo>
                  <a:pt x="630552" y="0"/>
                </a:lnTo>
                <a:lnTo>
                  <a:pt x="630552" y="6637397"/>
                </a:lnTo>
                <a:lnTo>
                  <a:pt x="0" y="66373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00000" flipH="1" flipV="1">
            <a:off x="9442566" y="-1736850"/>
            <a:ext cx="420369" cy="4424931"/>
          </a:xfrm>
          <a:custGeom>
            <a:avLst/>
            <a:gdLst/>
            <a:ahLst/>
            <a:cxnLst/>
            <a:rect l="l" t="t" r="r" b="b"/>
            <a:pathLst>
              <a:path w="630553" h="6637397">
                <a:moveTo>
                  <a:pt x="630553" y="6637397"/>
                </a:moveTo>
                <a:lnTo>
                  <a:pt x="0" y="6637397"/>
                </a:lnTo>
                <a:lnTo>
                  <a:pt x="0" y="0"/>
                </a:lnTo>
                <a:lnTo>
                  <a:pt x="630553" y="0"/>
                </a:lnTo>
                <a:lnTo>
                  <a:pt x="630553" y="6637397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095661" y="3136191"/>
            <a:ext cx="8000678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90"/>
              </a:lnSpc>
            </a:pPr>
            <a:r>
              <a:rPr lang="en-US" sz="6790">
                <a:solidFill>
                  <a:srgbClr val="000000"/>
                </a:solidFill>
                <a:latin typeface="Sergio Trendy"/>
                <a:ea typeface="Sergio Trendy"/>
                <a:cs typeface="Sergio Trendy"/>
                <a:sym typeface="Sergio Trendy"/>
              </a:rPr>
              <a:t>TERIMA KASIH</a:t>
            </a:r>
          </a:p>
        </p:txBody>
      </p:sp>
    </p:spTree>
    <p:extLst>
      <p:ext uri="{BB962C8B-B14F-4D97-AF65-F5344CB8AC3E}">
        <p14:creationId xmlns:p14="http://schemas.microsoft.com/office/powerpoint/2010/main" val="90677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627</Words>
  <Application>Microsoft Office PowerPoint</Application>
  <PresentationFormat>Widescreen</PresentationFormat>
  <Paragraphs>87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Alata</vt:lpstr>
      <vt:lpstr>Arial</vt:lpstr>
      <vt:lpstr>Arial Narrow</vt:lpstr>
      <vt:lpstr>Calibri</vt:lpstr>
      <vt:lpstr>Calibri Light</vt:lpstr>
      <vt:lpstr>Sergio Trendy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15</cp:revision>
  <dcterms:created xsi:type="dcterms:W3CDTF">2025-11-19T04:44:00Z</dcterms:created>
  <dcterms:modified xsi:type="dcterms:W3CDTF">2026-02-16T16:27:50Z</dcterms:modified>
</cp:coreProperties>
</file>